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2"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5" r:id="rId2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3D9"/>
    <a:srgbClr val="0000FF"/>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firstCol>
    <a:la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7" name="Shape 147"/>
          <p:cNvSpPr>
            <a:spLocks noGrp="1" noRot="1" noChangeAspect="1"/>
          </p:cNvSpPr>
          <p:nvPr>
            <p:ph type="sldImg"/>
          </p:nvPr>
        </p:nvSpPr>
        <p:spPr>
          <a:xfrm>
            <a:off x="1143000" y="685800"/>
            <a:ext cx="4572000" cy="3429000"/>
          </a:xfrm>
          <a:prstGeom prst="rect">
            <a:avLst/>
          </a:prstGeom>
        </p:spPr>
        <p:txBody>
          <a:bodyPr/>
          <a:lstStyle/>
          <a:p>
            <a:endParaRPr/>
          </a:p>
        </p:txBody>
      </p:sp>
      <p:sp>
        <p:nvSpPr>
          <p:cNvPr id="148" name="Shape 14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015696228"/>
      </p:ext>
    </p:extLst>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Calibri"/>
      </a:defRPr>
    </a:lvl1pPr>
    <a:lvl2pPr indent="228600" defTabSz="914377" latinLnBrk="0">
      <a:defRPr sz="1200">
        <a:latin typeface="+mn-lt"/>
        <a:ea typeface="+mn-ea"/>
        <a:cs typeface="+mn-cs"/>
        <a:sym typeface="Calibri"/>
      </a:defRPr>
    </a:lvl2pPr>
    <a:lvl3pPr indent="457200" defTabSz="914377" latinLnBrk="0">
      <a:defRPr sz="1200">
        <a:latin typeface="+mn-lt"/>
        <a:ea typeface="+mn-ea"/>
        <a:cs typeface="+mn-cs"/>
        <a:sym typeface="Calibri"/>
      </a:defRPr>
    </a:lvl3pPr>
    <a:lvl4pPr indent="685800" defTabSz="914377" latinLnBrk="0">
      <a:defRPr sz="1200">
        <a:latin typeface="+mn-lt"/>
        <a:ea typeface="+mn-ea"/>
        <a:cs typeface="+mn-cs"/>
        <a:sym typeface="Calibri"/>
      </a:defRPr>
    </a:lvl4pPr>
    <a:lvl5pPr indent="914400" defTabSz="914377" latinLnBrk="0">
      <a:defRPr sz="1200">
        <a:latin typeface="+mn-lt"/>
        <a:ea typeface="+mn-ea"/>
        <a:cs typeface="+mn-cs"/>
        <a:sym typeface="Calibri"/>
      </a:defRPr>
    </a:lvl5pPr>
    <a:lvl6pPr indent="1143000" defTabSz="914377" latinLnBrk="0">
      <a:defRPr sz="1200">
        <a:latin typeface="+mn-lt"/>
        <a:ea typeface="+mn-ea"/>
        <a:cs typeface="+mn-cs"/>
        <a:sym typeface="Calibri"/>
      </a:defRPr>
    </a:lvl6pPr>
    <a:lvl7pPr indent="1371600" defTabSz="914377" latinLnBrk="0">
      <a:defRPr sz="1200">
        <a:latin typeface="+mn-lt"/>
        <a:ea typeface="+mn-ea"/>
        <a:cs typeface="+mn-cs"/>
        <a:sym typeface="Calibri"/>
      </a:defRPr>
    </a:lvl7pPr>
    <a:lvl8pPr indent="1600200" defTabSz="914377" latinLnBrk="0">
      <a:defRPr sz="1200">
        <a:latin typeface="+mn-lt"/>
        <a:ea typeface="+mn-ea"/>
        <a:cs typeface="+mn-cs"/>
        <a:sym typeface="Calibri"/>
      </a:defRPr>
    </a:lvl8pPr>
    <a:lvl9pPr indent="1828800" defTabSz="914377"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3973414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40857812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9"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p:cNvSpPr>
          <p:nvPr>
            <p:ph type="body" sz="quarter" idx="1"/>
          </p:nvPr>
        </p:nvSpPr>
        <p:spPr>
          <a:xfrm>
            <a:off x="839954" y="2732618"/>
            <a:ext cx="7008284" cy="1552934"/>
          </a:xfrm>
          <a:prstGeom prst="rect">
            <a:avLst/>
          </a:prstGeom>
        </p:spPr>
        <p:txBody>
          <a:bodyPr/>
          <a:lstStyle/>
          <a:p>
            <a:pPr marL="1794886" indent="-1794886">
              <a:spcBef>
                <a:spcPts val="0"/>
              </a:spcBef>
              <a:defRPr sz="4000">
                <a:solidFill>
                  <a:schemeClr val="accent3"/>
                </a:solidFill>
              </a:defRPr>
            </a:pPr>
            <a:r>
              <a:rPr dirty="0"/>
              <a:t>Unit 6	</a:t>
            </a:r>
            <a:r>
              <a:rPr dirty="0">
                <a:solidFill>
                  <a:srgbClr val="F58C3C"/>
                </a:solidFill>
              </a:rPr>
              <a:t>Employment</a:t>
            </a:r>
            <a:r>
              <a:rPr dirty="0"/>
              <a:t> and Income</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body" idx="1"/>
          </p:nvPr>
        </p:nvSpPr>
        <p:spPr>
          <a:xfrm>
            <a:off x="732367" y="1361016"/>
            <a:ext cx="7679267" cy="3613503"/>
          </a:xfrm>
          <a:prstGeom prst="rect">
            <a:avLst/>
          </a:prstGeom>
        </p:spPr>
        <p:txBody>
          <a:bodyPr/>
          <a:lstStyle>
            <a:lvl1pPr marL="342882" indent="-378880" defTabSz="719965">
              <a:lnSpc>
                <a:spcPts val="2100"/>
              </a:lnSpc>
              <a:spcBef>
                <a:spcPts val="800"/>
              </a:spcBef>
              <a:buFontTx/>
              <a:buAutoNum type="arabicPeriod" startAt="6"/>
              <a:defRPr sz="2100">
                <a:solidFill>
                  <a:schemeClr val="accent1"/>
                </a:solidFill>
                <a:latin typeface="Calibri Light"/>
                <a:ea typeface="Calibri Light"/>
                <a:cs typeface="Calibri Light"/>
                <a:sym typeface="Calibri Light"/>
              </a:defRPr>
            </a:lvl1pPr>
          </a:lstStyle>
          <a:p>
            <a:pPr indent="-342000">
              <a:lnSpc>
                <a:spcPts val="2600"/>
              </a:lnSpc>
              <a:spcBef>
                <a:spcPts val="0"/>
              </a:spcBef>
              <a:spcAft>
                <a:spcPts val="600"/>
              </a:spcAft>
            </a:pPr>
            <a:r>
              <a:rPr dirty="0"/>
              <a:t>Under the Employment Ordinance, children under the age of ____________ are not allowed to work in any profession.</a:t>
            </a:r>
          </a:p>
        </p:txBody>
      </p:sp>
      <p:sp>
        <p:nvSpPr>
          <p:cNvPr id="231" name="Shape 231"/>
          <p:cNvSpPr>
            <a:spLocks noGrp="1"/>
          </p:cNvSpPr>
          <p:nvPr>
            <p:ph type="body" sz="quarter" idx="13"/>
          </p:nvPr>
        </p:nvSpPr>
        <p:spPr>
          <a:xfrm>
            <a:off x="732368" y="692154"/>
            <a:ext cx="7683866" cy="6134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1</a:t>
            </a:r>
          </a:p>
        </p:txBody>
      </p:sp>
      <p:sp>
        <p:nvSpPr>
          <p:cNvPr id="232" name="Shape 232"/>
          <p:cNvSpPr>
            <a:spLocks noGrp="1"/>
          </p:cNvSpPr>
          <p:nvPr>
            <p:ph type="sldNum" sz="quarter" idx="2"/>
          </p:nvPr>
        </p:nvSpPr>
        <p:spPr>
          <a:xfrm>
            <a:off x="8252411" y="6369432"/>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8" name="六邊形 17"/>
          <p:cNvSpPr/>
          <p:nvPr/>
        </p:nvSpPr>
        <p:spPr>
          <a:xfrm>
            <a:off x="1612836" y="2417249"/>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9" name="六邊形 18"/>
          <p:cNvSpPr/>
          <p:nvPr/>
        </p:nvSpPr>
        <p:spPr>
          <a:xfrm>
            <a:off x="4492033" y="2394736"/>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0" name="六邊形 19"/>
          <p:cNvSpPr/>
          <p:nvPr/>
        </p:nvSpPr>
        <p:spPr>
          <a:xfrm>
            <a:off x="4492033" y="3510773"/>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1" name="六邊形 20"/>
          <p:cNvSpPr/>
          <p:nvPr/>
        </p:nvSpPr>
        <p:spPr>
          <a:xfrm>
            <a:off x="1635052" y="3471734"/>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37" name="Shape 237"/>
          <p:cNvSpPr/>
          <p:nvPr/>
        </p:nvSpPr>
        <p:spPr>
          <a:xfrm>
            <a:off x="2181211" y="2602774"/>
            <a:ext cx="1430091" cy="439366"/>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t>A. 13</a:t>
            </a:r>
          </a:p>
        </p:txBody>
      </p:sp>
      <p:sp>
        <p:nvSpPr>
          <p:cNvPr id="238" name="Shape 238"/>
          <p:cNvSpPr/>
          <p:nvPr/>
        </p:nvSpPr>
        <p:spPr>
          <a:xfrm>
            <a:off x="4981493" y="2620031"/>
            <a:ext cx="1428445" cy="439366"/>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B. 15</a:t>
            </a:r>
          </a:p>
        </p:txBody>
      </p:sp>
      <p:sp>
        <p:nvSpPr>
          <p:cNvPr id="239" name="Shape 239"/>
          <p:cNvSpPr/>
          <p:nvPr/>
        </p:nvSpPr>
        <p:spPr>
          <a:xfrm>
            <a:off x="2115458" y="3728180"/>
            <a:ext cx="1561594"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t>C. 16</a:t>
            </a:r>
          </a:p>
        </p:txBody>
      </p:sp>
      <p:sp>
        <p:nvSpPr>
          <p:cNvPr id="240" name="Shape 240"/>
          <p:cNvSpPr/>
          <p:nvPr/>
        </p:nvSpPr>
        <p:spPr>
          <a:xfrm>
            <a:off x="4904235" y="3728179"/>
            <a:ext cx="1582962"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D. 18</a:t>
            </a:r>
          </a:p>
        </p:txBody>
      </p:sp>
      <p:sp>
        <p:nvSpPr>
          <p:cNvPr id="241" name="Shape 241"/>
          <p:cNvSpPr/>
          <p:nvPr/>
        </p:nvSpPr>
        <p:spPr>
          <a:xfrm>
            <a:off x="1586266" y="2384428"/>
            <a:ext cx="2574914" cy="948956"/>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30">
                                            <p:bg/>
                                          </p:spTgt>
                                        </p:tgtEl>
                                        <p:attrNameLst>
                                          <p:attrName>style.visibility</p:attrName>
                                        </p:attrNameLst>
                                      </p:cBhvr>
                                      <p:to>
                                        <p:strVal val="visible"/>
                                      </p:to>
                                    </p:set>
                                    <p:animEffect transition="in" filter="fade">
                                      <p:cBhvr>
                                        <p:cTn id="7" dur="500"/>
                                        <p:tgtEl>
                                          <p:spTgt spid="230">
                                            <p:bg/>
                                          </p:spTgt>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30">
                                            <p:txEl>
                                              <p:pRg st="0" end="0"/>
                                            </p:txEl>
                                          </p:spTgt>
                                        </p:tgtEl>
                                        <p:attrNameLst>
                                          <p:attrName>style.visibility</p:attrName>
                                        </p:attrNameLst>
                                      </p:cBhvr>
                                      <p:to>
                                        <p:strVal val="visible"/>
                                      </p:to>
                                    </p:set>
                                    <p:animEffect transition="in" filter="fade">
                                      <p:cBhvr>
                                        <p:cTn id="10" dur="500"/>
                                        <p:tgtEl>
                                          <p:spTgt spid="230">
                                            <p:txEl>
                                              <p:pRg st="0" end="0"/>
                                            </p:txEl>
                                          </p:spTgt>
                                        </p:tgtEl>
                                      </p:cBhvr>
                                    </p:animEffect>
                                  </p:childTnLst>
                                </p:cTn>
                              </p:par>
                              <p:par>
                                <p:cTn id="11" presetID="10" presetClass="entr" presetSubtype="0" fill="hold" grpId="6" nodeType="withEffect">
                                  <p:stCondLst>
                                    <p:cond delay="0"/>
                                  </p:stCondLst>
                                  <p:childTnLst>
                                    <p:set>
                                      <p:cBhvr>
                                        <p:cTn id="12" dur="1" fill="hold">
                                          <p:stCondLst>
                                            <p:cond delay="0"/>
                                          </p:stCondLst>
                                        </p:cTn>
                                        <p:tgtEl>
                                          <p:spTgt spid="237"/>
                                        </p:tgtEl>
                                        <p:attrNameLst>
                                          <p:attrName>style.visibility</p:attrName>
                                        </p:attrNameLst>
                                      </p:cBhvr>
                                      <p:to>
                                        <p:strVal val="visible"/>
                                      </p:to>
                                    </p:set>
                                    <p:animEffect transition="in" filter="fade">
                                      <p:cBhvr>
                                        <p:cTn id="13" dur="500"/>
                                        <p:tgtEl>
                                          <p:spTgt spid="237"/>
                                        </p:tgtEl>
                                      </p:cBhvr>
                                    </p:animEffect>
                                  </p:childTnLst>
                                </p:cTn>
                              </p:par>
                              <p:par>
                                <p:cTn id="14" presetID="10" presetClass="entr" presetSubtype="0" fill="hold" grpId="7" nodeType="withEffect">
                                  <p:stCondLst>
                                    <p:cond delay="0"/>
                                  </p:stCondLst>
                                  <p:childTnLst>
                                    <p:set>
                                      <p:cBhvr>
                                        <p:cTn id="15" dur="1" fill="hold">
                                          <p:stCondLst>
                                            <p:cond delay="0"/>
                                          </p:stCondLst>
                                        </p:cTn>
                                        <p:tgtEl>
                                          <p:spTgt spid="238"/>
                                        </p:tgtEl>
                                        <p:attrNameLst>
                                          <p:attrName>style.visibility</p:attrName>
                                        </p:attrNameLst>
                                      </p:cBhvr>
                                      <p:to>
                                        <p:strVal val="visible"/>
                                      </p:to>
                                    </p:set>
                                    <p:animEffect transition="in" filter="fade">
                                      <p:cBhvr>
                                        <p:cTn id="16" dur="500"/>
                                        <p:tgtEl>
                                          <p:spTgt spid="238"/>
                                        </p:tgtEl>
                                      </p:cBhvr>
                                    </p:animEffect>
                                  </p:childTnLst>
                                </p:cTn>
                              </p:par>
                              <p:par>
                                <p:cTn id="17" presetID="10" presetClass="entr" presetSubtype="0" fill="hold" grpId="8" nodeType="withEffect">
                                  <p:stCondLst>
                                    <p:cond delay="0"/>
                                  </p:stCondLst>
                                  <p:childTnLst>
                                    <p:set>
                                      <p:cBhvr>
                                        <p:cTn id="18" dur="1" fill="hold">
                                          <p:stCondLst>
                                            <p:cond delay="0"/>
                                          </p:stCondLst>
                                        </p:cTn>
                                        <p:tgtEl>
                                          <p:spTgt spid="239"/>
                                        </p:tgtEl>
                                        <p:attrNameLst>
                                          <p:attrName>style.visibility</p:attrName>
                                        </p:attrNameLst>
                                      </p:cBhvr>
                                      <p:to>
                                        <p:strVal val="visible"/>
                                      </p:to>
                                    </p:set>
                                    <p:animEffect transition="in" filter="fade">
                                      <p:cBhvr>
                                        <p:cTn id="19" dur="500"/>
                                        <p:tgtEl>
                                          <p:spTgt spid="239"/>
                                        </p:tgtEl>
                                      </p:cBhvr>
                                    </p:animEffect>
                                  </p:childTnLst>
                                </p:cTn>
                              </p:par>
                              <p:par>
                                <p:cTn id="20" presetID="10" presetClass="entr" presetSubtype="0" fill="hold" grpId="9" nodeType="withEffect">
                                  <p:stCondLst>
                                    <p:cond delay="0"/>
                                  </p:stCondLst>
                                  <p:childTnLst>
                                    <p:set>
                                      <p:cBhvr>
                                        <p:cTn id="21" dur="1" fill="hold">
                                          <p:stCondLst>
                                            <p:cond delay="0"/>
                                          </p:stCondLst>
                                        </p:cTn>
                                        <p:tgtEl>
                                          <p:spTgt spid="240"/>
                                        </p:tgtEl>
                                        <p:attrNameLst>
                                          <p:attrName>style.visibility</p:attrName>
                                        </p:attrNameLst>
                                      </p:cBhvr>
                                      <p:to>
                                        <p:strVal val="visible"/>
                                      </p:to>
                                    </p:set>
                                    <p:animEffect transition="in" filter="fade">
                                      <p:cBhvr>
                                        <p:cTn id="22" dur="500"/>
                                        <p:tgtEl>
                                          <p:spTgt spid="24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10" nodeType="clickEffect">
                                  <p:stCondLst>
                                    <p:cond delay="0"/>
                                  </p:stCondLst>
                                  <p:childTnLst>
                                    <p:set>
                                      <p:cBhvr>
                                        <p:cTn id="38" dur="1" fill="hold">
                                          <p:stCondLst>
                                            <p:cond delay="0"/>
                                          </p:stCondLst>
                                        </p:cTn>
                                        <p:tgtEl>
                                          <p:spTgt spid="241"/>
                                        </p:tgtEl>
                                        <p:attrNameLst>
                                          <p:attrName>style.visibility</p:attrName>
                                        </p:attrNameLst>
                                      </p:cBhvr>
                                      <p:to>
                                        <p:strVal val="visible"/>
                                      </p:to>
                                    </p:set>
                                    <p:animEffect transition="in" filter="fade">
                                      <p:cBhvr>
                                        <p:cTn id="39"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 grpId="1" build="p" animBg="1" advAuto="0"/>
      <p:bldP spid="18" grpId="0" animBg="1"/>
      <p:bldP spid="19" grpId="0" animBg="1"/>
      <p:bldP spid="20" grpId="0" animBg="1"/>
      <p:bldP spid="21" grpId="0" animBg="1"/>
      <p:bldP spid="237" grpId="6" animBg="1" advAuto="0"/>
      <p:bldP spid="238" grpId="7" animBg="1" advAuto="0"/>
      <p:bldP spid="239" grpId="8" animBg="1" advAuto="0"/>
      <p:bldP spid="240" grpId="9" animBg="1" advAuto="0"/>
      <p:bldP spid="241" grpId="1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hape 243"/>
          <p:cNvSpPr>
            <a:spLocks noGrp="1"/>
          </p:cNvSpPr>
          <p:nvPr>
            <p:ph type="body" idx="1"/>
          </p:nvPr>
        </p:nvSpPr>
        <p:spPr>
          <a:xfrm>
            <a:off x="736968" y="1360652"/>
            <a:ext cx="7679267" cy="3613503"/>
          </a:xfrm>
          <a:prstGeom prst="rect">
            <a:avLst/>
          </a:prstGeom>
        </p:spPr>
        <p:txBody>
          <a:bodyPr/>
          <a:lstStyle>
            <a:lvl1pPr marL="342882" indent="-378880" defTabSz="719965">
              <a:lnSpc>
                <a:spcPts val="2100"/>
              </a:lnSpc>
              <a:spcBef>
                <a:spcPts val="800"/>
              </a:spcBef>
              <a:buFontTx/>
              <a:buAutoNum type="arabicPeriod" startAt="7"/>
              <a:defRPr sz="2100">
                <a:solidFill>
                  <a:schemeClr val="accent1"/>
                </a:solidFill>
                <a:latin typeface="Calibri Light"/>
                <a:ea typeface="Calibri Light"/>
                <a:cs typeface="Calibri Light"/>
                <a:sym typeface="Calibri Light"/>
              </a:defRPr>
            </a:lvl1pPr>
          </a:lstStyle>
          <a:p>
            <a:pPr marL="342000" indent="-342000">
              <a:lnSpc>
                <a:spcPts val="2600"/>
              </a:lnSpc>
              <a:spcBef>
                <a:spcPts val="0"/>
              </a:spcBef>
              <a:spcAft>
                <a:spcPts val="600"/>
              </a:spcAft>
            </a:pPr>
            <a:r>
              <a:rPr dirty="0"/>
              <a:t>The statutory minimum wage has increased to $ </a:t>
            </a:r>
            <a:r>
              <a:rPr dirty="0" smtClean="0"/>
              <a:t>____________</a:t>
            </a:r>
            <a:endParaRPr lang="en-US" dirty="0" smtClean="0"/>
          </a:p>
          <a:p>
            <a:pPr marL="342000" indent="-342000">
              <a:lnSpc>
                <a:spcPts val="2600"/>
              </a:lnSpc>
              <a:spcBef>
                <a:spcPts val="0"/>
              </a:spcBef>
              <a:spcAft>
                <a:spcPts val="600"/>
              </a:spcAft>
              <a:buNone/>
            </a:pPr>
            <a:r>
              <a:rPr lang="en-US" dirty="0"/>
              <a:t> </a:t>
            </a:r>
            <a:r>
              <a:rPr lang="en-US" dirty="0" smtClean="0"/>
              <a:t>      </a:t>
            </a:r>
            <a:r>
              <a:rPr dirty="0" smtClean="0"/>
              <a:t>effective </a:t>
            </a:r>
            <a:r>
              <a:rPr dirty="0"/>
              <a:t>from 1 May 2017.</a:t>
            </a:r>
          </a:p>
        </p:txBody>
      </p:sp>
      <p:sp>
        <p:nvSpPr>
          <p:cNvPr id="244" name="Shape 244"/>
          <p:cNvSpPr>
            <a:spLocks noGrp="1"/>
          </p:cNvSpPr>
          <p:nvPr>
            <p:ph type="body" sz="quarter" idx="13"/>
          </p:nvPr>
        </p:nvSpPr>
        <p:spPr>
          <a:xfrm>
            <a:off x="732368" y="692154"/>
            <a:ext cx="7683866" cy="60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1</a:t>
            </a:r>
          </a:p>
        </p:txBody>
      </p:sp>
      <p:sp>
        <p:nvSpPr>
          <p:cNvPr id="245" name="Shape 245"/>
          <p:cNvSpPr>
            <a:spLocks noGrp="1"/>
          </p:cNvSpPr>
          <p:nvPr>
            <p:ph type="sldNum" sz="quarter" idx="2"/>
          </p:nvPr>
        </p:nvSpPr>
        <p:spPr>
          <a:xfrm>
            <a:off x="8252411" y="6378668"/>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4" name="六邊形 13"/>
          <p:cNvSpPr/>
          <p:nvPr/>
        </p:nvSpPr>
        <p:spPr>
          <a:xfrm>
            <a:off x="1612836" y="2426485"/>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5" name="六邊形 14"/>
          <p:cNvSpPr/>
          <p:nvPr/>
        </p:nvSpPr>
        <p:spPr>
          <a:xfrm>
            <a:off x="4492033" y="2403972"/>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6" name="六邊形 15"/>
          <p:cNvSpPr/>
          <p:nvPr/>
        </p:nvSpPr>
        <p:spPr>
          <a:xfrm>
            <a:off x="4492033" y="3520009"/>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7" name="六邊形 16"/>
          <p:cNvSpPr/>
          <p:nvPr/>
        </p:nvSpPr>
        <p:spPr>
          <a:xfrm>
            <a:off x="1635052" y="3480970"/>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50" name="Shape 250"/>
          <p:cNvSpPr/>
          <p:nvPr/>
        </p:nvSpPr>
        <p:spPr>
          <a:xfrm>
            <a:off x="2076923" y="2624153"/>
            <a:ext cx="1395697"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A. 30</a:t>
            </a:r>
          </a:p>
        </p:txBody>
      </p:sp>
      <p:sp>
        <p:nvSpPr>
          <p:cNvPr id="251" name="Shape 251"/>
          <p:cNvSpPr/>
          <p:nvPr/>
        </p:nvSpPr>
        <p:spPr>
          <a:xfrm>
            <a:off x="4877626" y="2624153"/>
            <a:ext cx="1601043"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B. 32.5</a:t>
            </a:r>
          </a:p>
        </p:txBody>
      </p:sp>
      <p:sp>
        <p:nvSpPr>
          <p:cNvPr id="252" name="Shape 252"/>
          <p:cNvSpPr/>
          <p:nvPr/>
        </p:nvSpPr>
        <p:spPr>
          <a:xfrm>
            <a:off x="1871365" y="3715670"/>
            <a:ext cx="2045419"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C. 34.5</a:t>
            </a:r>
          </a:p>
        </p:txBody>
      </p:sp>
      <p:sp>
        <p:nvSpPr>
          <p:cNvPr id="253" name="Shape 253"/>
          <p:cNvSpPr/>
          <p:nvPr/>
        </p:nvSpPr>
        <p:spPr>
          <a:xfrm>
            <a:off x="4933776" y="3715670"/>
            <a:ext cx="1544893"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D. 35</a:t>
            </a:r>
          </a:p>
        </p:txBody>
      </p:sp>
      <p:sp>
        <p:nvSpPr>
          <p:cNvPr id="254" name="Shape 254"/>
          <p:cNvSpPr/>
          <p:nvPr/>
        </p:nvSpPr>
        <p:spPr>
          <a:xfrm>
            <a:off x="1692165" y="3426163"/>
            <a:ext cx="2403226" cy="983803"/>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43">
                                            <p:bg/>
                                          </p:spTgt>
                                        </p:tgtEl>
                                        <p:attrNameLst>
                                          <p:attrName>style.visibility</p:attrName>
                                        </p:attrNameLst>
                                      </p:cBhvr>
                                      <p:to>
                                        <p:strVal val="visible"/>
                                      </p:to>
                                    </p:set>
                                    <p:animEffect transition="in" filter="fade">
                                      <p:cBhvr>
                                        <p:cTn id="7" dur="500"/>
                                        <p:tgtEl>
                                          <p:spTgt spid="243">
                                            <p:bg/>
                                          </p:spTgt>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43">
                                            <p:txEl>
                                              <p:pRg st="0" end="0"/>
                                            </p:txEl>
                                          </p:spTgt>
                                        </p:tgtEl>
                                        <p:attrNameLst>
                                          <p:attrName>style.visibility</p:attrName>
                                        </p:attrNameLst>
                                      </p:cBhvr>
                                      <p:to>
                                        <p:strVal val="visible"/>
                                      </p:to>
                                    </p:set>
                                    <p:animEffect transition="in" filter="fade">
                                      <p:cBhvr>
                                        <p:cTn id="10" dur="500"/>
                                        <p:tgtEl>
                                          <p:spTgt spid="243">
                                            <p:txEl>
                                              <p:pRg st="0" end="0"/>
                                            </p:txEl>
                                          </p:spTgt>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43">
                                            <p:txEl>
                                              <p:pRg st="1" end="1"/>
                                            </p:txEl>
                                          </p:spTgt>
                                        </p:tgtEl>
                                        <p:attrNameLst>
                                          <p:attrName>style.visibility</p:attrName>
                                        </p:attrNameLst>
                                      </p:cBhvr>
                                      <p:to>
                                        <p:strVal val="visible"/>
                                      </p:to>
                                    </p:set>
                                    <p:animEffect transition="in" filter="fade">
                                      <p:cBhvr>
                                        <p:cTn id="13" dur="500"/>
                                        <p:tgtEl>
                                          <p:spTgt spid="243">
                                            <p:txEl>
                                              <p:pRg st="1" end="1"/>
                                            </p:txEl>
                                          </p:spTgt>
                                        </p:tgtEl>
                                      </p:cBhvr>
                                    </p:animEffect>
                                  </p:childTnLst>
                                </p:cTn>
                              </p:par>
                              <p:par>
                                <p:cTn id="14" presetID="10" presetClass="entr" presetSubtype="0" fill="hold" grpId="6" nodeType="withEffect">
                                  <p:stCondLst>
                                    <p:cond delay="0"/>
                                  </p:stCondLst>
                                  <p:childTnLst>
                                    <p:set>
                                      <p:cBhvr>
                                        <p:cTn id="15" dur="1" fill="hold">
                                          <p:stCondLst>
                                            <p:cond delay="0"/>
                                          </p:stCondLst>
                                        </p:cTn>
                                        <p:tgtEl>
                                          <p:spTgt spid="250"/>
                                        </p:tgtEl>
                                        <p:attrNameLst>
                                          <p:attrName>style.visibility</p:attrName>
                                        </p:attrNameLst>
                                      </p:cBhvr>
                                      <p:to>
                                        <p:strVal val="visible"/>
                                      </p:to>
                                    </p:set>
                                    <p:animEffect transition="in" filter="fade">
                                      <p:cBhvr>
                                        <p:cTn id="16" dur="500"/>
                                        <p:tgtEl>
                                          <p:spTgt spid="250"/>
                                        </p:tgtEl>
                                      </p:cBhvr>
                                    </p:animEffect>
                                  </p:childTnLst>
                                </p:cTn>
                              </p:par>
                              <p:par>
                                <p:cTn id="17" presetID="10" presetClass="entr" presetSubtype="0" fill="hold" grpId="7" nodeType="withEffect">
                                  <p:stCondLst>
                                    <p:cond delay="0"/>
                                  </p:stCondLst>
                                  <p:childTnLst>
                                    <p:set>
                                      <p:cBhvr>
                                        <p:cTn id="18" dur="1" fill="hold">
                                          <p:stCondLst>
                                            <p:cond delay="0"/>
                                          </p:stCondLst>
                                        </p:cTn>
                                        <p:tgtEl>
                                          <p:spTgt spid="251"/>
                                        </p:tgtEl>
                                        <p:attrNameLst>
                                          <p:attrName>style.visibility</p:attrName>
                                        </p:attrNameLst>
                                      </p:cBhvr>
                                      <p:to>
                                        <p:strVal val="visible"/>
                                      </p:to>
                                    </p:set>
                                    <p:animEffect transition="in" filter="fade">
                                      <p:cBhvr>
                                        <p:cTn id="19" dur="500"/>
                                        <p:tgtEl>
                                          <p:spTgt spid="251"/>
                                        </p:tgtEl>
                                      </p:cBhvr>
                                    </p:animEffect>
                                  </p:childTnLst>
                                </p:cTn>
                              </p:par>
                              <p:par>
                                <p:cTn id="20" presetID="10" presetClass="entr" presetSubtype="0" fill="hold" grpId="8" nodeType="withEffect">
                                  <p:stCondLst>
                                    <p:cond delay="0"/>
                                  </p:stCondLst>
                                  <p:childTnLst>
                                    <p:set>
                                      <p:cBhvr>
                                        <p:cTn id="21" dur="1" fill="hold">
                                          <p:stCondLst>
                                            <p:cond delay="0"/>
                                          </p:stCondLst>
                                        </p:cTn>
                                        <p:tgtEl>
                                          <p:spTgt spid="252"/>
                                        </p:tgtEl>
                                        <p:attrNameLst>
                                          <p:attrName>style.visibility</p:attrName>
                                        </p:attrNameLst>
                                      </p:cBhvr>
                                      <p:to>
                                        <p:strVal val="visible"/>
                                      </p:to>
                                    </p:set>
                                    <p:animEffect transition="in" filter="fade">
                                      <p:cBhvr>
                                        <p:cTn id="22" dur="500"/>
                                        <p:tgtEl>
                                          <p:spTgt spid="252"/>
                                        </p:tgtEl>
                                      </p:cBhvr>
                                    </p:animEffect>
                                  </p:childTnLst>
                                </p:cTn>
                              </p:par>
                              <p:par>
                                <p:cTn id="23" presetID="10" presetClass="entr" presetSubtype="0" fill="hold" grpId="9" nodeType="withEffect">
                                  <p:stCondLst>
                                    <p:cond delay="0"/>
                                  </p:stCondLst>
                                  <p:childTnLst>
                                    <p:set>
                                      <p:cBhvr>
                                        <p:cTn id="24" dur="1" fill="hold">
                                          <p:stCondLst>
                                            <p:cond delay="0"/>
                                          </p:stCondLst>
                                        </p:cTn>
                                        <p:tgtEl>
                                          <p:spTgt spid="253"/>
                                        </p:tgtEl>
                                        <p:attrNameLst>
                                          <p:attrName>style.visibility</p:attrName>
                                        </p:attrNameLst>
                                      </p:cBhvr>
                                      <p:to>
                                        <p:strVal val="visible"/>
                                      </p:to>
                                    </p:set>
                                    <p:animEffect transition="in" filter="fade">
                                      <p:cBhvr>
                                        <p:cTn id="25" dur="500"/>
                                        <p:tgtEl>
                                          <p:spTgt spid="2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10" nodeType="clickEffect">
                                  <p:stCondLst>
                                    <p:cond delay="0"/>
                                  </p:stCondLst>
                                  <p:childTnLst>
                                    <p:set>
                                      <p:cBhvr>
                                        <p:cTn id="41" dur="1" fill="hold">
                                          <p:stCondLst>
                                            <p:cond delay="0"/>
                                          </p:stCondLst>
                                        </p:cTn>
                                        <p:tgtEl>
                                          <p:spTgt spid="254"/>
                                        </p:tgtEl>
                                        <p:attrNameLst>
                                          <p:attrName>style.visibility</p:attrName>
                                        </p:attrNameLst>
                                      </p:cBhvr>
                                      <p:to>
                                        <p:strVal val="visible"/>
                                      </p:to>
                                    </p:set>
                                    <p:animEffect transition="in" filter="fade">
                                      <p:cBhvr>
                                        <p:cTn id="42" dur="500"/>
                                        <p:tgtEl>
                                          <p:spTgt spid="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 grpId="1" uiExpand="1" build="p" animBg="1" advAuto="0"/>
      <p:bldP spid="14" grpId="0" animBg="1"/>
      <p:bldP spid="15" grpId="0" animBg="1"/>
      <p:bldP spid="16" grpId="0" animBg="1"/>
      <p:bldP spid="17" grpId="0" animBg="1"/>
      <p:bldP spid="250" grpId="6" animBg="1" advAuto="0"/>
      <p:bldP spid="251" grpId="7" animBg="1" advAuto="0"/>
      <p:bldP spid="252" grpId="8" animBg="1" advAuto="0"/>
      <p:bldP spid="253" grpId="9" animBg="1" advAuto="0"/>
      <p:bldP spid="254" grpId="1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body" idx="1"/>
          </p:nvPr>
        </p:nvSpPr>
        <p:spPr>
          <a:xfrm>
            <a:off x="732367" y="1315172"/>
            <a:ext cx="7679267" cy="3613503"/>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t>Students answer the following multiple-choice questions about the employment market and relevant laws. The result shows students’ understanding of the employment market.</a:t>
            </a:r>
          </a:p>
        </p:txBody>
      </p:sp>
      <p:sp>
        <p:nvSpPr>
          <p:cNvPr id="257" name="Shape 257"/>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1</a:t>
            </a:r>
          </a:p>
        </p:txBody>
      </p:sp>
      <p:sp>
        <p:nvSpPr>
          <p:cNvPr id="258" name="Shape 258"/>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grpSp>
        <p:nvGrpSpPr>
          <p:cNvPr id="261" name="Group 261"/>
          <p:cNvGrpSpPr/>
          <p:nvPr/>
        </p:nvGrpSpPr>
        <p:grpSpPr>
          <a:xfrm>
            <a:off x="654613" y="2269735"/>
            <a:ext cx="7011232" cy="3729051"/>
            <a:chOff x="0" y="0"/>
            <a:chExt cx="7011230" cy="3729050"/>
          </a:xfrm>
        </p:grpSpPr>
        <p:sp>
          <p:nvSpPr>
            <p:cNvPr id="259" name="Shape 259"/>
            <p:cNvSpPr/>
            <p:nvPr/>
          </p:nvSpPr>
          <p:spPr>
            <a:xfrm>
              <a:off x="-1" y="0"/>
              <a:ext cx="7011232" cy="3729050"/>
            </a:xfrm>
            <a:custGeom>
              <a:avLst/>
              <a:gdLst/>
              <a:ahLst/>
              <a:cxnLst>
                <a:cxn ang="0">
                  <a:pos x="wd2" y="hd2"/>
                </a:cxn>
                <a:cxn ang="5400000">
                  <a:pos x="wd2" y="hd2"/>
                </a:cxn>
                <a:cxn ang="10800000">
                  <a:pos x="wd2" y="hd2"/>
                </a:cxn>
                <a:cxn ang="16200000">
                  <a:pos x="wd2" y="hd2"/>
                </a:cxn>
              </a:cxnLst>
              <a:rect l="0" t="0" r="r" b="b"/>
              <a:pathLst>
                <a:path w="21600" h="21600" extrusionOk="0">
                  <a:moveTo>
                    <a:pt x="21600" y="1350"/>
                  </a:moveTo>
                  <a:cubicBezTo>
                    <a:pt x="21600" y="604"/>
                    <a:pt x="21279" y="0"/>
                    <a:pt x="20882" y="0"/>
                  </a:cubicBezTo>
                  <a:cubicBezTo>
                    <a:pt x="20485" y="0"/>
                    <a:pt x="20164" y="604"/>
                    <a:pt x="20164" y="1350"/>
                  </a:cubicBezTo>
                  <a:lnTo>
                    <a:pt x="20164" y="2700"/>
                  </a:lnTo>
                  <a:lnTo>
                    <a:pt x="718" y="2700"/>
                  </a:lnTo>
                  <a:cubicBezTo>
                    <a:pt x="321" y="2700"/>
                    <a:pt x="0" y="3304"/>
                    <a:pt x="0" y="4050"/>
                  </a:cubicBezTo>
                  <a:lnTo>
                    <a:pt x="0" y="20250"/>
                  </a:lnTo>
                  <a:cubicBezTo>
                    <a:pt x="0" y="20996"/>
                    <a:pt x="321" y="21600"/>
                    <a:pt x="718" y="21600"/>
                  </a:cubicBezTo>
                  <a:cubicBezTo>
                    <a:pt x="1115" y="21600"/>
                    <a:pt x="1436" y="20996"/>
                    <a:pt x="1436" y="20250"/>
                  </a:cubicBezTo>
                  <a:lnTo>
                    <a:pt x="1436" y="18900"/>
                  </a:lnTo>
                  <a:lnTo>
                    <a:pt x="20882" y="18900"/>
                  </a:lnTo>
                  <a:cubicBezTo>
                    <a:pt x="21279" y="18900"/>
                    <a:pt x="21600" y="18296"/>
                    <a:pt x="21600" y="17550"/>
                  </a:cubicBezTo>
                  <a:close/>
                </a:path>
              </a:pathLst>
            </a:custGeom>
            <a:solidFill>
              <a:srgbClr val="F3C3D9"/>
            </a:solidFill>
            <a:ln w="12700" cap="flat">
              <a:noFill/>
              <a:miter lim="400000"/>
            </a:ln>
            <a:effectLst/>
          </p:spPr>
          <p:txBody>
            <a:bodyPr wrap="square" lIns="45718" tIns="45718" rIns="45718" bIns="45718" numCol="1" anchor="ctr">
              <a:noAutofit/>
            </a:bodyPr>
            <a:lstStyle/>
            <a:p>
              <a:pPr>
                <a:defRPr sz="2400">
                  <a:solidFill>
                    <a:srgbClr val="645F9B"/>
                  </a:solidFill>
                  <a:latin typeface="Arial"/>
                  <a:ea typeface="Arial"/>
                  <a:cs typeface="Arial"/>
                  <a:sym typeface="Arial"/>
                </a:defRPr>
              </a:pPr>
              <a:endParaRPr/>
            </a:p>
          </p:txBody>
        </p:sp>
        <p:sp>
          <p:nvSpPr>
            <p:cNvPr id="260" name="Shape 260"/>
            <p:cNvSpPr/>
            <p:nvPr/>
          </p:nvSpPr>
          <p:spPr>
            <a:xfrm>
              <a:off x="233064" y="-1"/>
              <a:ext cx="6778166" cy="9322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10" y="21600"/>
                    <a:pt x="743" y="19182"/>
                    <a:pt x="743" y="16200"/>
                  </a:cubicBezTo>
                  <a:cubicBezTo>
                    <a:pt x="743" y="14709"/>
                    <a:pt x="576" y="13500"/>
                    <a:pt x="371" y="13500"/>
                  </a:cubicBezTo>
                  <a:cubicBezTo>
                    <a:pt x="166" y="13500"/>
                    <a:pt x="0" y="14709"/>
                    <a:pt x="0" y="16200"/>
                  </a:cubicBezTo>
                  <a:close/>
                  <a:moveTo>
                    <a:pt x="20857" y="10800"/>
                  </a:moveTo>
                  <a:cubicBezTo>
                    <a:pt x="21267" y="10800"/>
                    <a:pt x="21600" y="8382"/>
                    <a:pt x="21600" y="5400"/>
                  </a:cubicBezTo>
                  <a:cubicBezTo>
                    <a:pt x="21600" y="2418"/>
                    <a:pt x="21267" y="0"/>
                    <a:pt x="20857" y="0"/>
                  </a:cubicBezTo>
                  <a:cubicBezTo>
                    <a:pt x="20447" y="0"/>
                    <a:pt x="20115" y="2418"/>
                    <a:pt x="20115" y="5400"/>
                  </a:cubicBezTo>
                  <a:cubicBezTo>
                    <a:pt x="20115" y="6891"/>
                    <a:pt x="20281" y="8100"/>
                    <a:pt x="20486" y="8100"/>
                  </a:cubicBezTo>
                  <a:cubicBezTo>
                    <a:pt x="20691" y="8100"/>
                    <a:pt x="20857" y="6891"/>
                    <a:pt x="20857" y="5400"/>
                  </a:cubicBezTo>
                  <a:close/>
                </a:path>
              </a:pathLst>
            </a:custGeom>
            <a:solidFill>
              <a:srgbClr val="000000">
                <a:alpha val="20000"/>
              </a:srgbClr>
            </a:solidFill>
            <a:ln w="12700" cap="flat">
              <a:noFill/>
              <a:miter lim="400000"/>
            </a:ln>
            <a:effectLst/>
          </p:spPr>
          <p:txBody>
            <a:bodyPr wrap="square" lIns="45718" tIns="45718" rIns="45718" bIns="45718" numCol="1" anchor="ctr">
              <a:noAutofit/>
            </a:bodyPr>
            <a:lstStyle/>
            <a:p>
              <a:pPr>
                <a:defRPr sz="2400">
                  <a:solidFill>
                    <a:srgbClr val="645F9B"/>
                  </a:solidFill>
                  <a:latin typeface="Arial"/>
                  <a:ea typeface="Arial"/>
                  <a:cs typeface="Arial"/>
                  <a:sym typeface="Arial"/>
                </a:defRPr>
              </a:pPr>
              <a:endParaRPr/>
            </a:p>
          </p:txBody>
        </p:sp>
      </p:grpSp>
      <p:sp>
        <p:nvSpPr>
          <p:cNvPr id="262" name="Shape 262"/>
          <p:cNvSpPr/>
          <p:nvPr/>
        </p:nvSpPr>
        <p:spPr>
          <a:xfrm>
            <a:off x="1259577" y="2789771"/>
            <a:ext cx="6406268" cy="268785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p>
            <a:pPr defTabSz="685800">
              <a:lnSpc>
                <a:spcPts val="2600"/>
              </a:lnSpc>
              <a:spcAft>
                <a:spcPts val="600"/>
              </a:spcAft>
              <a:defRPr sz="2100">
                <a:solidFill>
                  <a:schemeClr val="accent1"/>
                </a:solidFill>
                <a:latin typeface="Calibri Light"/>
                <a:ea typeface="Calibri Light"/>
                <a:cs typeface="Calibri Light"/>
                <a:sym typeface="Calibri Light"/>
              </a:defRPr>
            </a:pPr>
            <a:r>
              <a:rPr dirty="0"/>
              <a:t>Result analysis</a:t>
            </a:r>
          </a:p>
          <a:p>
            <a:pPr marL="1187450" indent="-1187450" defTabSz="685800">
              <a:lnSpc>
                <a:spcPts val="2600"/>
              </a:lnSpc>
              <a:spcAft>
                <a:spcPts val="600"/>
              </a:spcAft>
              <a:tabLst>
                <a:tab pos="1250950" algn="l"/>
              </a:tabLst>
              <a:defRPr sz="2100">
                <a:solidFill>
                  <a:schemeClr val="accent1"/>
                </a:solidFill>
                <a:latin typeface="Calibri Light"/>
                <a:ea typeface="Calibri Light"/>
                <a:cs typeface="Calibri Light"/>
                <a:sym typeface="Calibri Light"/>
              </a:defRPr>
            </a:pPr>
            <a:r>
              <a:rPr dirty="0"/>
              <a:t>6-7 points  Market expert! You have a comprehensive understanding of the employment market</a:t>
            </a:r>
          </a:p>
          <a:p>
            <a:pPr marL="1187450" indent="-1187450" defTabSz="685800">
              <a:lnSpc>
                <a:spcPts val="2600"/>
              </a:lnSpc>
              <a:spcAft>
                <a:spcPts val="600"/>
              </a:spcAft>
              <a:defRPr sz="2100">
                <a:solidFill>
                  <a:schemeClr val="accent1"/>
                </a:solidFill>
                <a:latin typeface="Calibri Light"/>
                <a:ea typeface="Calibri Light"/>
                <a:cs typeface="Calibri Light"/>
                <a:sym typeface="Calibri Light"/>
              </a:defRPr>
            </a:pPr>
            <a:r>
              <a:rPr dirty="0"/>
              <a:t>3-5 points </a:t>
            </a:r>
            <a:r>
              <a:rPr lang="en-US" dirty="0" smtClean="0"/>
              <a:t> </a:t>
            </a:r>
            <a:r>
              <a:rPr dirty="0" smtClean="0"/>
              <a:t>You </a:t>
            </a:r>
            <a:r>
              <a:rPr dirty="0"/>
              <a:t>only have a little knowledge of the employment market and need to work harder</a:t>
            </a:r>
          </a:p>
          <a:p>
            <a:pPr marL="1165225" indent="-1165225" defTabSz="685800">
              <a:lnSpc>
                <a:spcPts val="2600"/>
              </a:lnSpc>
              <a:spcAft>
                <a:spcPts val="600"/>
              </a:spcAft>
              <a:defRPr sz="2100">
                <a:solidFill>
                  <a:schemeClr val="accent1"/>
                </a:solidFill>
                <a:latin typeface="Calibri Light"/>
                <a:ea typeface="Calibri Light"/>
                <a:cs typeface="Calibri Light"/>
                <a:sym typeface="Calibri Light"/>
              </a:defRPr>
            </a:pPr>
            <a:r>
              <a:rPr dirty="0"/>
              <a:t>1-2 points  You should browse the </a:t>
            </a:r>
            <a:r>
              <a:rPr dirty="0" err="1"/>
              <a:t>Labour</a:t>
            </a:r>
            <a:r>
              <a:rPr dirty="0"/>
              <a:t> Department's website to learn about relevant information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1"/>
                                        </p:tgtEl>
                                        <p:attrNameLst>
                                          <p:attrName>style.visibility</p:attrName>
                                        </p:attrNameLst>
                                      </p:cBhvr>
                                      <p:to>
                                        <p:strVal val="visible"/>
                                      </p:to>
                                    </p:set>
                                    <p:animEffect transition="in" filter="fade">
                                      <p:cBhvr>
                                        <p:cTn id="7" dur="500"/>
                                        <p:tgtEl>
                                          <p:spTgt spid="261"/>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62">
                                            <p:txEl>
                                              <p:pRg st="0" end="0"/>
                                            </p:txEl>
                                          </p:spTgt>
                                        </p:tgtEl>
                                        <p:attrNameLst>
                                          <p:attrName>style.visibility</p:attrName>
                                        </p:attrNameLst>
                                      </p:cBhvr>
                                      <p:to>
                                        <p:strVal val="visible"/>
                                      </p:to>
                                    </p:set>
                                    <p:animEffect transition="in" filter="fade">
                                      <p:cBhvr>
                                        <p:cTn id="10" dur="500"/>
                                        <p:tgtEl>
                                          <p:spTgt spid="26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62">
                                            <p:txEl>
                                              <p:pRg st="1" end="1"/>
                                            </p:txEl>
                                          </p:spTgt>
                                        </p:tgtEl>
                                        <p:attrNameLst>
                                          <p:attrName>style.visibility</p:attrName>
                                        </p:attrNameLst>
                                      </p:cBhvr>
                                      <p:to>
                                        <p:strVal val="visible"/>
                                      </p:to>
                                    </p:set>
                                    <p:animEffect transition="in" filter="fade">
                                      <p:cBhvr>
                                        <p:cTn id="15" dur="500"/>
                                        <p:tgtEl>
                                          <p:spTgt spid="26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childTnLst>
                                    <p:set>
                                      <p:cBhvr>
                                        <p:cTn id="19" dur="1" fill="hold">
                                          <p:stCondLst>
                                            <p:cond delay="0"/>
                                          </p:stCondLst>
                                        </p:cTn>
                                        <p:tgtEl>
                                          <p:spTgt spid="262">
                                            <p:txEl>
                                              <p:pRg st="2" end="2"/>
                                            </p:txEl>
                                          </p:spTgt>
                                        </p:tgtEl>
                                        <p:attrNameLst>
                                          <p:attrName>style.visibility</p:attrName>
                                        </p:attrNameLst>
                                      </p:cBhvr>
                                      <p:to>
                                        <p:strVal val="visible"/>
                                      </p:to>
                                    </p:set>
                                    <p:animEffect transition="in" filter="fade">
                                      <p:cBhvr>
                                        <p:cTn id="20" dur="500"/>
                                        <p:tgtEl>
                                          <p:spTgt spid="26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262">
                                            <p:txEl>
                                              <p:pRg st="3" end="3"/>
                                            </p:txEl>
                                          </p:spTgt>
                                        </p:tgtEl>
                                        <p:attrNameLst>
                                          <p:attrName>style.visibility</p:attrName>
                                        </p:attrNameLst>
                                      </p:cBhvr>
                                      <p:to>
                                        <p:strVal val="visible"/>
                                      </p:to>
                                    </p:set>
                                    <p:animEffect transition="in" filter="fade">
                                      <p:cBhvr>
                                        <p:cTn id="25" dur="500"/>
                                        <p:tgtEl>
                                          <p:spTgt spid="26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1" uiExpand="1" build="p" bldLvl="5"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a:spLocks noGrp="1"/>
          </p:cNvSpPr>
          <p:nvPr>
            <p:ph type="body" sz="quarter" idx="1"/>
          </p:nvPr>
        </p:nvSpPr>
        <p:spPr>
          <a:prstGeom prst="rect">
            <a:avLst/>
          </a:prstGeom>
        </p:spPr>
        <p:txBody>
          <a:bodyPr>
            <a:normAutofit/>
          </a:bodyPr>
          <a:lstStyle>
            <a:lvl1pPr defTabSz="704070"/>
          </a:lstStyle>
          <a:p>
            <a:r>
              <a:rPr sz="3880" dirty="0"/>
              <a:t>Mandatory Provident Fund </a:t>
            </a:r>
          </a:p>
        </p:txBody>
      </p:sp>
      <p:sp>
        <p:nvSpPr>
          <p:cNvPr id="264" name="Shape 264"/>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13</a:t>
            </a:fld>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p:cNvSpPr>
          <p:nvPr>
            <p:ph type="body" idx="1"/>
          </p:nvPr>
        </p:nvSpPr>
        <p:spPr>
          <a:xfrm>
            <a:off x="736968" y="1279422"/>
            <a:ext cx="7679267" cy="4862861"/>
          </a:xfrm>
          <a:prstGeom prst="rect">
            <a:avLst/>
          </a:prstGeom>
        </p:spPr>
        <p:txBody>
          <a:bodyPr/>
          <a:lstStyle/>
          <a:p>
            <a:pPr marL="342000" indent="-342000" defTabSz="691165">
              <a:lnSpc>
                <a:spcPts val="2600"/>
              </a:lnSpc>
              <a:spcBef>
                <a:spcPts val="0"/>
              </a:spcBef>
              <a:spcAft>
                <a:spcPts val="600"/>
              </a:spcAft>
              <a:buSzPts val="2000"/>
              <a:defRPr sz="2000">
                <a:solidFill>
                  <a:schemeClr val="accent1"/>
                </a:solidFill>
                <a:latin typeface="Calibri Light"/>
                <a:ea typeface="Calibri Light"/>
                <a:cs typeface="Calibri Light"/>
                <a:sym typeface="Calibri Light"/>
              </a:defRPr>
            </a:pPr>
            <a:r>
              <a:rPr dirty="0"/>
              <a:t>Both full-time and part-time employees must participate in the Mandatory Provident Fund scheme.</a:t>
            </a:r>
          </a:p>
          <a:p>
            <a:pPr marL="342000" indent="-342000" defTabSz="691165">
              <a:lnSpc>
                <a:spcPts val="2600"/>
              </a:lnSpc>
              <a:spcBef>
                <a:spcPts val="0"/>
              </a:spcBef>
              <a:spcAft>
                <a:spcPts val="600"/>
              </a:spcAft>
              <a:buSzPts val="2000"/>
              <a:defRPr sz="2000">
                <a:solidFill>
                  <a:schemeClr val="accent1"/>
                </a:solidFill>
                <a:latin typeface="Calibri Light"/>
                <a:ea typeface="Calibri Light"/>
                <a:cs typeface="Calibri Light"/>
                <a:sym typeface="Calibri Light"/>
              </a:defRPr>
            </a:pPr>
            <a:r>
              <a:rPr dirty="0"/>
              <a:t>Employers and employees are each required to make contributions calculated at 5% of the employee’s relevant income to a Mandatory Provident Fund scheme. Employee’s contributions will be deducted from their income and deposited into the Mandatory Provident Fund account every month.</a:t>
            </a:r>
          </a:p>
          <a:p>
            <a:pPr marL="342000" indent="-342000" defTabSz="691165">
              <a:lnSpc>
                <a:spcPts val="2600"/>
              </a:lnSpc>
              <a:spcBef>
                <a:spcPts val="0"/>
              </a:spcBef>
              <a:spcAft>
                <a:spcPts val="600"/>
              </a:spcAft>
              <a:buSzPts val="2000"/>
              <a:defRPr sz="2000">
                <a:solidFill>
                  <a:schemeClr val="accent1"/>
                </a:solidFill>
                <a:latin typeface="Calibri Light"/>
                <a:ea typeface="Calibri Light"/>
                <a:cs typeface="Calibri Light"/>
                <a:sym typeface="Calibri Light"/>
              </a:defRPr>
            </a:pPr>
            <a:r>
              <a:rPr dirty="0"/>
              <a:t>If the employee's monthly relevant income exceeds $30,000, the employer and employee only need to contribute $1,500 each.</a:t>
            </a:r>
          </a:p>
          <a:p>
            <a:pPr marL="342000" indent="-342000" defTabSz="691165">
              <a:lnSpc>
                <a:spcPts val="2600"/>
              </a:lnSpc>
              <a:spcBef>
                <a:spcPts val="0"/>
              </a:spcBef>
              <a:spcAft>
                <a:spcPts val="600"/>
              </a:spcAft>
              <a:buSzPts val="2000"/>
              <a:defRPr sz="2000">
                <a:solidFill>
                  <a:schemeClr val="accent1"/>
                </a:solidFill>
                <a:latin typeface="Calibri Light"/>
                <a:ea typeface="Calibri Light"/>
                <a:cs typeface="Calibri Light"/>
                <a:sym typeface="Calibri Light"/>
              </a:defRPr>
            </a:pPr>
            <a:r>
              <a:rPr dirty="0"/>
              <a:t>If the employee's monthly relevant income is less than $7,100, the employee is not required to make contributions.</a:t>
            </a:r>
          </a:p>
          <a:p>
            <a:pPr marL="342000" indent="-342000" defTabSz="691165">
              <a:lnSpc>
                <a:spcPts val="2600"/>
              </a:lnSpc>
              <a:spcBef>
                <a:spcPts val="0"/>
              </a:spcBef>
              <a:spcAft>
                <a:spcPts val="600"/>
              </a:spcAft>
              <a:buSzPts val="2000"/>
              <a:defRPr sz="2000">
                <a:solidFill>
                  <a:schemeClr val="accent1"/>
                </a:solidFill>
                <a:latin typeface="Calibri Light"/>
                <a:ea typeface="Calibri Light"/>
                <a:cs typeface="Calibri Light"/>
                <a:sym typeface="Calibri Light"/>
              </a:defRPr>
            </a:pPr>
            <a:r>
              <a:rPr dirty="0"/>
              <a:t>Even self-employed persons must participate in </a:t>
            </a:r>
            <a:r>
              <a:rPr lang="en-US" dirty="0" smtClean="0"/>
              <a:t/>
            </a:r>
            <a:br>
              <a:rPr lang="en-US" dirty="0" smtClean="0"/>
            </a:br>
            <a:r>
              <a:rPr dirty="0" smtClean="0"/>
              <a:t>the </a:t>
            </a:r>
            <a:r>
              <a:rPr dirty="0"/>
              <a:t>Mandatory Provident Fund scheme.</a:t>
            </a:r>
          </a:p>
        </p:txBody>
      </p:sp>
      <p:sp>
        <p:nvSpPr>
          <p:cNvPr id="268" name="Shape 268"/>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spcBef>
                <a:spcPts val="0"/>
              </a:spcBef>
              <a:buSzTx/>
              <a:buNone/>
              <a:defRPr sz="3300"/>
            </a:lvl1pPr>
          </a:lstStyle>
          <a:p>
            <a:r>
              <a:rPr dirty="0"/>
              <a:t>Mandatory Provident Fund </a:t>
            </a:r>
          </a:p>
        </p:txBody>
      </p:sp>
      <p:sp>
        <p:nvSpPr>
          <p:cNvPr id="269" name="Shape 26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pic>
        <p:nvPicPr>
          <p:cNvPr id="270" name="image1.jpeg" descr="C:\Users\VincentLeung\AppData\Local\Microsoft\Windows\Temporary Internet Files\Content.IE5\4VHUFU2Z\real-estate-investment[1].jpg"/>
          <p:cNvPicPr>
            <a:picLocks noChangeAspect="1"/>
          </p:cNvPicPr>
          <p:nvPr/>
        </p:nvPicPr>
        <p:blipFill>
          <a:blip r:embed="rId2">
            <a:extLst/>
          </a:blip>
          <a:stretch>
            <a:fillRect/>
          </a:stretch>
        </p:blipFill>
        <p:spPr>
          <a:xfrm>
            <a:off x="6251536" y="4920906"/>
            <a:ext cx="1583427" cy="1466330"/>
          </a:xfrm>
          <a:prstGeom prst="rect">
            <a:avLst/>
          </a:prstGeom>
          <a:ln w="12700">
            <a:miter lim="400000"/>
          </a:ln>
        </p:spPr>
      </p:pic>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7">
                                            <p:txEl>
                                              <p:pRg st="0" end="0"/>
                                            </p:txEl>
                                          </p:spTgt>
                                        </p:tgtEl>
                                        <p:attrNameLst>
                                          <p:attrName>style.visibility</p:attrName>
                                        </p:attrNameLst>
                                      </p:cBhvr>
                                      <p:to>
                                        <p:strVal val="visible"/>
                                      </p:to>
                                    </p:set>
                                    <p:animEffect transition="in" filter="fade">
                                      <p:cBhvr>
                                        <p:cTn id="7" dur="500"/>
                                        <p:tgtEl>
                                          <p:spTgt spid="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7">
                                            <p:txEl>
                                              <p:pRg st="1" end="1"/>
                                            </p:txEl>
                                          </p:spTgt>
                                        </p:tgtEl>
                                        <p:attrNameLst>
                                          <p:attrName>style.visibility</p:attrName>
                                        </p:attrNameLst>
                                      </p:cBhvr>
                                      <p:to>
                                        <p:strVal val="visible"/>
                                      </p:to>
                                    </p:set>
                                    <p:animEffect transition="in" filter="fade">
                                      <p:cBhvr>
                                        <p:cTn id="12" dur="500"/>
                                        <p:tgtEl>
                                          <p:spTgt spid="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7">
                                            <p:txEl>
                                              <p:pRg st="2" end="2"/>
                                            </p:txEl>
                                          </p:spTgt>
                                        </p:tgtEl>
                                        <p:attrNameLst>
                                          <p:attrName>style.visibility</p:attrName>
                                        </p:attrNameLst>
                                      </p:cBhvr>
                                      <p:to>
                                        <p:strVal val="visible"/>
                                      </p:to>
                                    </p:set>
                                    <p:animEffect transition="in" filter="fade">
                                      <p:cBhvr>
                                        <p:cTn id="17" dur="500"/>
                                        <p:tgtEl>
                                          <p:spTgt spid="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7">
                                            <p:txEl>
                                              <p:pRg st="3" end="3"/>
                                            </p:txEl>
                                          </p:spTgt>
                                        </p:tgtEl>
                                        <p:attrNameLst>
                                          <p:attrName>style.visibility</p:attrName>
                                        </p:attrNameLst>
                                      </p:cBhvr>
                                      <p:to>
                                        <p:strVal val="visible"/>
                                      </p:to>
                                    </p:set>
                                    <p:animEffect transition="in" filter="fade">
                                      <p:cBhvr>
                                        <p:cTn id="22" dur="500"/>
                                        <p:tgtEl>
                                          <p:spTgt spid="2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7">
                                            <p:txEl>
                                              <p:pRg st="4" end="4"/>
                                            </p:txEl>
                                          </p:spTgt>
                                        </p:tgtEl>
                                        <p:attrNameLst>
                                          <p:attrName>style.visibility</p:attrName>
                                        </p:attrNameLst>
                                      </p:cBhvr>
                                      <p:to>
                                        <p:strVal val="visible"/>
                                      </p:to>
                                    </p:set>
                                    <p:animEffect transition="in" filter="fade">
                                      <p:cBhvr>
                                        <p:cTn id="27" dur="500"/>
                                        <p:tgtEl>
                                          <p:spTgt spid="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p:cNvSpPr>
          <p:nvPr>
            <p:ph type="body" sz="quarter" idx="1"/>
          </p:nvPr>
        </p:nvSpPr>
        <p:spPr>
          <a:prstGeom prst="rect">
            <a:avLst/>
          </a:prstGeom>
        </p:spPr>
        <p:txBody>
          <a:bodyPr>
            <a:normAutofit/>
          </a:bodyPr>
          <a:lstStyle>
            <a:lvl1pPr defTabSz="850369">
              <a:defRPr sz="4900"/>
            </a:lvl1pPr>
          </a:lstStyle>
          <a:p>
            <a:r>
              <a:rPr sz="3880" dirty="0"/>
              <a:t>Activity 2</a:t>
            </a:r>
          </a:p>
        </p:txBody>
      </p:sp>
      <p:sp>
        <p:nvSpPr>
          <p:cNvPr id="274" name="Shape 274"/>
          <p:cNvSpPr>
            <a:spLocks noGrp="1"/>
          </p:cNvSpPr>
          <p:nvPr>
            <p:ph type="body" sz="quarter" idx="13"/>
          </p:nvPr>
        </p:nvSpPr>
        <p:spPr>
          <a:xfrm>
            <a:off x="1799659" y="3537677"/>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chemeClr val="accent1"/>
                </a:solidFill>
                <a:latin typeface="Calibri Light"/>
                <a:ea typeface="Calibri Light"/>
                <a:cs typeface="Calibri Light"/>
                <a:sym typeface="Calibri Light"/>
              </a:defRPr>
            </a:lvl1pPr>
          </a:lstStyle>
          <a:p>
            <a:r>
              <a:rPr dirty="0">
                <a:solidFill>
                  <a:schemeClr val="bg1"/>
                </a:solidFill>
              </a:rPr>
              <a:t>Let’s guess the income!</a:t>
            </a:r>
          </a:p>
        </p:txBody>
      </p:sp>
      <p:sp>
        <p:nvSpPr>
          <p:cNvPr id="272" name="Shape 27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body" idx="1"/>
          </p:nvPr>
        </p:nvSpPr>
        <p:spPr>
          <a:xfrm>
            <a:off x="732368" y="1350000"/>
            <a:ext cx="7583860"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dirty="0"/>
              <a:t>Divide students into groups, and then complete the following job recruitment advertisements and answer the relevant questions. Report to the teacher after completion.</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endParaRPr dirty="0"/>
          </a:p>
        </p:txBody>
      </p:sp>
      <p:sp>
        <p:nvSpPr>
          <p:cNvPr id="277" name="Shape 277"/>
          <p:cNvSpPr>
            <a:spLocks noGrp="1"/>
          </p:cNvSpPr>
          <p:nvPr>
            <p:ph type="body" sz="quarter" idx="13"/>
          </p:nvPr>
        </p:nvSpPr>
        <p:spPr>
          <a:xfrm>
            <a:off x="732368" y="692154"/>
            <a:ext cx="7683866" cy="623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278" name="Shape 278"/>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body" idx="1"/>
          </p:nvPr>
        </p:nvSpPr>
        <p:spPr>
          <a:xfrm>
            <a:off x="732368" y="692154"/>
            <a:ext cx="7683866" cy="623049"/>
          </a:xfrm>
          <a:prstGeom prst="rect">
            <a:avLst/>
          </a:prstGeom>
        </p:spPr>
        <p:txBody>
          <a:bodyPr/>
          <a:lstStyle>
            <a:lvl1pPr marL="0" indent="0">
              <a:lnSpc>
                <a:spcPts val="3400"/>
              </a:lnSpc>
              <a:buSzTx/>
              <a:buNone/>
              <a:defRPr sz="3300"/>
            </a:lvl1pPr>
          </a:lstStyle>
          <a:p>
            <a:r>
              <a:rPr b="1" dirty="0"/>
              <a:t>Activity 2</a:t>
            </a:r>
          </a:p>
        </p:txBody>
      </p:sp>
      <p:sp>
        <p:nvSpPr>
          <p:cNvPr id="281" name="Shape 281"/>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pic>
        <p:nvPicPr>
          <p:cNvPr id="282" name="image10.png"/>
          <p:cNvPicPr>
            <a:picLocks noChangeAspect="1"/>
          </p:cNvPicPr>
          <p:nvPr/>
        </p:nvPicPr>
        <p:blipFill>
          <a:blip r:embed="rId2">
            <a:extLst/>
          </a:blip>
          <a:stretch>
            <a:fillRect/>
          </a:stretch>
        </p:blipFill>
        <p:spPr>
          <a:xfrm>
            <a:off x="692592" y="1315203"/>
            <a:ext cx="3656899" cy="4091302"/>
          </a:xfrm>
          <a:prstGeom prst="rect">
            <a:avLst/>
          </a:prstGeom>
          <a:ln w="12700">
            <a:miter lim="400000"/>
          </a:ln>
        </p:spPr>
      </p:pic>
      <p:pic>
        <p:nvPicPr>
          <p:cNvPr id="283" name="image11.png"/>
          <p:cNvPicPr>
            <a:picLocks noChangeAspect="1"/>
          </p:cNvPicPr>
          <p:nvPr/>
        </p:nvPicPr>
        <p:blipFill>
          <a:blip r:embed="rId3">
            <a:extLst/>
          </a:blip>
          <a:stretch>
            <a:fillRect/>
          </a:stretch>
        </p:blipFill>
        <p:spPr>
          <a:xfrm>
            <a:off x="4690812" y="692154"/>
            <a:ext cx="3384101" cy="4714351"/>
          </a:xfrm>
          <a:prstGeom prst="rect">
            <a:avLst/>
          </a:prstGeom>
          <a:ln w="12700">
            <a:miter lim="400000"/>
          </a:ln>
        </p:spPr>
      </p:pic>
      <p:sp>
        <p:nvSpPr>
          <p:cNvPr id="6" name="Google Shape;347;p73"/>
          <p:cNvSpPr txBox="1"/>
          <p:nvPr/>
        </p:nvSpPr>
        <p:spPr>
          <a:xfrm>
            <a:off x="859972" y="5486097"/>
            <a:ext cx="3045150" cy="661270"/>
          </a:xfrm>
          <a:prstGeom prst="rect">
            <a:avLst/>
          </a:prstGeom>
          <a:noFill/>
          <a:ln>
            <a:noFill/>
          </a:ln>
        </p:spPr>
        <p:txBody>
          <a:bodyPr spcFirstLastPara="1" wrap="square" lIns="91425" tIns="45700" rIns="91425" bIns="45700" anchor="t" anchorCtr="0">
            <a:noAutofit/>
          </a:bodyPr>
          <a:lstStyle/>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j-ea"/>
                <a:cs typeface="Microsoft JhengHei"/>
                <a:sym typeface="Microsoft JhengHei"/>
              </a:rPr>
              <a:t>Salesperson</a:t>
            </a:r>
            <a:endParaRPr sz="2100" dirty="0">
              <a:solidFill>
                <a:srgbClr val="000000"/>
              </a:solidFill>
              <a:latin typeface="Calibri Light" panose="020F0302020204030204" pitchFamily="34" charset="0"/>
              <a:ea typeface="+mj-ea"/>
              <a:cs typeface="Arial"/>
              <a:sym typeface="Arial"/>
            </a:endParaRPr>
          </a:p>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j-ea"/>
                <a:cs typeface="Microsoft JhengHei"/>
                <a:sym typeface="Microsoft JhengHei"/>
              </a:rPr>
              <a:t>Academic requirements: </a:t>
            </a:r>
            <a:endParaRPr sz="2100" dirty="0">
              <a:solidFill>
                <a:srgbClr val="171616"/>
              </a:solidFill>
              <a:latin typeface="Calibri Light" panose="020F0302020204030204" pitchFamily="34" charset="0"/>
              <a:ea typeface="+mj-ea"/>
              <a:cs typeface="Microsoft JhengHei"/>
              <a:sym typeface="Microsoft JhengHei"/>
            </a:endParaRPr>
          </a:p>
          <a:p>
            <a:pPr algn="ctr" defTabSz="914400" hangingPunct="1">
              <a:lnSpc>
                <a:spcPts val="2600"/>
              </a:lnSpc>
              <a:spcAft>
                <a:spcPts val="300"/>
              </a:spcAft>
              <a:buClr>
                <a:srgbClr val="171616"/>
              </a:buClr>
              <a:buSzPts val="2100"/>
              <a:buFont typeface="Microsoft JhengHei"/>
              <a:buNone/>
            </a:pPr>
            <a:r>
              <a:rPr lang="en-US" sz="2100" dirty="0">
                <a:solidFill>
                  <a:srgbClr val="FF0000"/>
                </a:solidFill>
                <a:latin typeface="Calibri Light" panose="020F0302020204030204" pitchFamily="34" charset="0"/>
                <a:ea typeface="+mj-ea"/>
                <a:cs typeface="Microsoft JhengHei"/>
                <a:sym typeface="Microsoft JhengHei"/>
              </a:rPr>
              <a:t>Form 6 or above</a:t>
            </a:r>
            <a:endParaRPr sz="2100" dirty="0">
              <a:solidFill>
                <a:srgbClr val="000000"/>
              </a:solidFill>
              <a:latin typeface="Calibri Light" panose="020F0302020204030204" pitchFamily="34" charset="0"/>
              <a:ea typeface="+mj-ea"/>
              <a:cs typeface="Arial"/>
              <a:sym typeface="Arial"/>
            </a:endParaRPr>
          </a:p>
        </p:txBody>
      </p:sp>
      <p:sp>
        <p:nvSpPr>
          <p:cNvPr id="7" name="Google Shape;348;p73"/>
          <p:cNvSpPr txBox="1"/>
          <p:nvPr/>
        </p:nvSpPr>
        <p:spPr>
          <a:xfrm>
            <a:off x="4896047" y="5486097"/>
            <a:ext cx="3252779" cy="429563"/>
          </a:xfrm>
          <a:prstGeom prst="rect">
            <a:avLst/>
          </a:prstGeom>
          <a:noFill/>
          <a:ln>
            <a:noFill/>
          </a:ln>
        </p:spPr>
        <p:txBody>
          <a:bodyPr spcFirstLastPara="1" wrap="square" lIns="91425" tIns="45700" rIns="91425" bIns="45700" anchor="t" anchorCtr="0">
            <a:noAutofit/>
          </a:bodyPr>
          <a:lstStyle/>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icrosoft JhengHei"/>
                <a:cs typeface="Microsoft JhengHei"/>
                <a:sym typeface="Microsoft JhengHei"/>
              </a:rPr>
              <a:t>Accounting clerk</a:t>
            </a:r>
            <a:endParaRPr sz="2100" dirty="0">
              <a:solidFill>
                <a:srgbClr val="000000"/>
              </a:solidFill>
              <a:latin typeface="Calibri Light" panose="020F0302020204030204" pitchFamily="34" charset="0"/>
              <a:cs typeface="Arial"/>
              <a:sym typeface="Arial"/>
            </a:endParaRPr>
          </a:p>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icrosoft JhengHei"/>
                <a:cs typeface="Microsoft JhengHei"/>
                <a:sym typeface="Microsoft JhengHei"/>
              </a:rPr>
              <a:t>Academic requirements: </a:t>
            </a:r>
            <a:endParaRPr sz="2100" dirty="0">
              <a:solidFill>
                <a:srgbClr val="171616"/>
              </a:solidFill>
              <a:latin typeface="Calibri Light" panose="020F0302020204030204" pitchFamily="34" charset="0"/>
              <a:ea typeface="Microsoft JhengHei"/>
              <a:cs typeface="Microsoft JhengHei"/>
              <a:sym typeface="Microsoft JhengHei"/>
            </a:endParaRPr>
          </a:p>
          <a:p>
            <a:pPr algn="ctr" defTabSz="914400" hangingPunct="1">
              <a:lnSpc>
                <a:spcPts val="2600"/>
              </a:lnSpc>
              <a:spcAft>
                <a:spcPts val="300"/>
              </a:spcAft>
              <a:buClr>
                <a:srgbClr val="171616"/>
              </a:buClr>
              <a:buSzPts val="2100"/>
              <a:buFont typeface="Microsoft JhengHei"/>
              <a:buNone/>
            </a:pPr>
            <a:r>
              <a:rPr lang="en-US" sz="2100" dirty="0">
                <a:solidFill>
                  <a:srgbClr val="FF0000"/>
                </a:solidFill>
                <a:latin typeface="Calibri Light" panose="020F0302020204030204" pitchFamily="34" charset="0"/>
                <a:ea typeface="Microsoft JhengHei"/>
                <a:cs typeface="Microsoft JhengHei"/>
                <a:sym typeface="Microsoft JhengHei"/>
              </a:rPr>
              <a:t>Form 6 or above</a:t>
            </a:r>
            <a:endParaRPr sz="2100" dirty="0">
              <a:solidFill>
                <a:srgbClr val="FF0000"/>
              </a:solidFill>
              <a:latin typeface="Calibri Light" panose="020F0302020204030204" pitchFamily="34" charset="0"/>
              <a:cs typeface="Arial"/>
              <a:sym typeface="Arial"/>
            </a:endParaRPr>
          </a:p>
          <a:p>
            <a:pPr algn="ctr" defTabSz="914400" hangingPunct="1">
              <a:buClr>
                <a:srgbClr val="FF0000"/>
              </a:buClr>
              <a:buSzPts val="2100"/>
              <a:buFont typeface="Microsoft JhengHei"/>
              <a:buNone/>
            </a:pPr>
            <a:endParaRPr sz="1600" dirty="0">
              <a:solidFill>
                <a:srgbClr val="171616"/>
              </a:solidFill>
              <a:latin typeface="Microsoft JhengHei"/>
              <a:ea typeface="Microsoft JhengHei"/>
              <a:cs typeface="Microsoft JhengHei"/>
              <a:sym typeface="Microsoft JhengHei"/>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p:cNvSpPr>
          <p:nvPr>
            <p:ph type="body" idx="1"/>
          </p:nvPr>
        </p:nvSpPr>
        <p:spPr>
          <a:xfrm>
            <a:off x="732368" y="692154"/>
            <a:ext cx="7683866" cy="584649"/>
          </a:xfrm>
          <a:prstGeom prst="rect">
            <a:avLst/>
          </a:prstGeom>
        </p:spPr>
        <p:txBody>
          <a:bodyPr/>
          <a:lstStyle>
            <a:lvl1pPr marL="0" indent="0">
              <a:lnSpc>
                <a:spcPts val="3400"/>
              </a:lnSpc>
              <a:buSzTx/>
              <a:buNone/>
              <a:defRPr sz="3300"/>
            </a:lvl1pPr>
          </a:lstStyle>
          <a:p>
            <a:r>
              <a:rPr b="1" dirty="0"/>
              <a:t>Activity 2</a:t>
            </a:r>
          </a:p>
        </p:txBody>
      </p:sp>
      <p:sp>
        <p:nvSpPr>
          <p:cNvPr id="286" name="Shape 28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pic>
        <p:nvPicPr>
          <p:cNvPr id="287" name="image12.png"/>
          <p:cNvPicPr>
            <a:picLocks noChangeAspect="1"/>
          </p:cNvPicPr>
          <p:nvPr/>
        </p:nvPicPr>
        <p:blipFill>
          <a:blip r:embed="rId2">
            <a:extLst/>
          </a:blip>
          <a:stretch>
            <a:fillRect/>
          </a:stretch>
        </p:blipFill>
        <p:spPr>
          <a:xfrm>
            <a:off x="732368" y="1200596"/>
            <a:ext cx="3312008" cy="5189620"/>
          </a:xfrm>
          <a:prstGeom prst="rect">
            <a:avLst/>
          </a:prstGeom>
          <a:ln w="12700">
            <a:miter lim="400000"/>
          </a:ln>
        </p:spPr>
      </p:pic>
      <p:sp>
        <p:nvSpPr>
          <p:cNvPr id="5" name="Google Shape;349;p73"/>
          <p:cNvSpPr txBox="1"/>
          <p:nvPr/>
        </p:nvSpPr>
        <p:spPr>
          <a:xfrm>
            <a:off x="4044376" y="1258192"/>
            <a:ext cx="3902195" cy="1431092"/>
          </a:xfrm>
          <a:prstGeom prst="rect">
            <a:avLst/>
          </a:prstGeom>
          <a:noFill/>
          <a:ln>
            <a:noFill/>
          </a:ln>
        </p:spPr>
        <p:txBody>
          <a:bodyPr spcFirstLastPara="1" wrap="square" lIns="91425" tIns="45700" rIns="91425" bIns="45700" anchor="t" anchorCtr="0">
            <a:noAutofit/>
          </a:bodyPr>
          <a:lstStyle/>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icrosoft JhengHei"/>
                <a:cs typeface="Microsoft JhengHei"/>
                <a:sym typeface="Microsoft JhengHei"/>
              </a:rPr>
              <a:t>Accountant</a:t>
            </a:r>
            <a:endParaRPr sz="2100" dirty="0">
              <a:solidFill>
                <a:srgbClr val="000000"/>
              </a:solidFill>
              <a:latin typeface="Calibri Light" panose="020F0302020204030204" pitchFamily="34" charset="0"/>
              <a:cs typeface="Arial"/>
              <a:sym typeface="Arial"/>
            </a:endParaRPr>
          </a:p>
          <a:p>
            <a:pPr algn="ctr" defTabSz="914400" hangingPunct="1">
              <a:lnSpc>
                <a:spcPts val="2600"/>
              </a:lnSpc>
              <a:spcAft>
                <a:spcPts val="300"/>
              </a:spcAft>
              <a:buClr>
                <a:srgbClr val="171616"/>
              </a:buClr>
              <a:buSzPts val="2100"/>
              <a:buFont typeface="Microsoft JhengHei"/>
              <a:buNone/>
            </a:pPr>
            <a:r>
              <a:rPr lang="en-US" sz="2100" dirty="0">
                <a:solidFill>
                  <a:srgbClr val="171616"/>
                </a:solidFill>
                <a:latin typeface="Calibri Light" panose="020F0302020204030204" pitchFamily="34" charset="0"/>
                <a:ea typeface="Microsoft JhengHei"/>
                <a:cs typeface="Microsoft JhengHei"/>
                <a:sym typeface="Microsoft JhengHei"/>
              </a:rPr>
              <a:t>Academic requirements: </a:t>
            </a:r>
            <a:endParaRPr sz="2100" dirty="0">
              <a:solidFill>
                <a:srgbClr val="171616"/>
              </a:solidFill>
              <a:latin typeface="Calibri Light" panose="020F0302020204030204" pitchFamily="34" charset="0"/>
              <a:ea typeface="Microsoft JhengHei"/>
              <a:cs typeface="Microsoft JhengHei"/>
              <a:sym typeface="Microsoft JhengHei"/>
            </a:endParaRPr>
          </a:p>
          <a:p>
            <a:pPr algn="ctr" defTabSz="914400" hangingPunct="1">
              <a:lnSpc>
                <a:spcPts val="2600"/>
              </a:lnSpc>
              <a:spcAft>
                <a:spcPts val="300"/>
              </a:spcAft>
              <a:buClr>
                <a:srgbClr val="000000"/>
              </a:buClr>
              <a:buFont typeface="Arial"/>
              <a:buNone/>
            </a:pPr>
            <a:r>
              <a:rPr lang="en-US" sz="2100" dirty="0">
                <a:solidFill>
                  <a:srgbClr val="FF0000"/>
                </a:solidFill>
                <a:latin typeface="Calibri Light" panose="020F0302020204030204" pitchFamily="34" charset="0"/>
                <a:ea typeface="Microsoft JhengHei"/>
                <a:cs typeface="Microsoft JhengHei"/>
                <a:sym typeface="Microsoft JhengHei"/>
              </a:rPr>
              <a:t>Bachelor degree or above,</a:t>
            </a:r>
            <a:br>
              <a:rPr lang="en-US" sz="2100" dirty="0">
                <a:solidFill>
                  <a:srgbClr val="FF0000"/>
                </a:solidFill>
                <a:latin typeface="Calibri Light" panose="020F0302020204030204" pitchFamily="34" charset="0"/>
                <a:ea typeface="Microsoft JhengHei"/>
                <a:cs typeface="Microsoft JhengHei"/>
                <a:sym typeface="Microsoft JhengHei"/>
              </a:rPr>
            </a:br>
            <a:r>
              <a:rPr lang="en-US" sz="2100" dirty="0">
                <a:solidFill>
                  <a:srgbClr val="FF0000"/>
                </a:solidFill>
                <a:latin typeface="Calibri Light" panose="020F0302020204030204" pitchFamily="34" charset="0"/>
                <a:ea typeface="Microsoft JhengHei"/>
                <a:cs typeface="Microsoft JhengHei"/>
                <a:sym typeface="Microsoft JhengHei"/>
              </a:rPr>
              <a:t>Certified Accountant </a:t>
            </a:r>
            <a:endParaRPr sz="2100" dirty="0">
              <a:solidFill>
                <a:srgbClr val="FF0000"/>
              </a:solidFill>
              <a:latin typeface="Calibri Light" panose="020F0302020204030204" pitchFamily="34" charset="0"/>
              <a:cs typeface="Arial"/>
              <a:sym typeface="Aria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p:cNvSpPr>
          <p:nvPr>
            <p:ph type="body" idx="1"/>
          </p:nvPr>
        </p:nvSpPr>
        <p:spPr>
          <a:xfrm>
            <a:off x="732367" y="1336116"/>
            <a:ext cx="7679267" cy="3613503"/>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What is your ideal job? Why do you like this job?</a:t>
            </a:r>
          </a:p>
          <a:p>
            <a:pPr marL="341313" indent="14288"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Open-ended </a:t>
            </a:r>
            <a:r>
              <a:rPr dirty="0"/>
              <a:t>answer. The answers can be related to job </a:t>
            </a:r>
            <a:r>
              <a:rPr dirty="0" smtClean="0"/>
              <a:t>nature,</a:t>
            </a:r>
            <a:r>
              <a:rPr lang="en-US" dirty="0"/>
              <a:t> </a:t>
            </a:r>
            <a:r>
              <a:rPr dirty="0" smtClean="0"/>
              <a:t>salary</a:t>
            </a:r>
            <a:r>
              <a:rPr dirty="0"/>
              <a:t>, working hours, benefits and training opportunities, etc.</a:t>
            </a:r>
          </a:p>
        </p:txBody>
      </p:sp>
      <p:sp>
        <p:nvSpPr>
          <p:cNvPr id="290" name="Shape 290"/>
          <p:cNvSpPr>
            <a:spLocks noGrp="1"/>
          </p:cNvSpPr>
          <p:nvPr>
            <p:ph type="body" sz="quarter" idx="13"/>
          </p:nvPr>
        </p:nvSpPr>
        <p:spPr>
          <a:xfrm>
            <a:off x="732368" y="692154"/>
            <a:ext cx="7683866" cy="6134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291" name="Shape 291"/>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89">
                                            <p:txEl>
                                              <p:pRg st="0" end="0"/>
                                            </p:txEl>
                                          </p:spTgt>
                                        </p:tgtEl>
                                        <p:attrNameLst>
                                          <p:attrName>style.visibility</p:attrName>
                                        </p:attrNameLst>
                                      </p:cBhvr>
                                      <p:to>
                                        <p:strVal val="visible"/>
                                      </p:to>
                                    </p:set>
                                    <p:animEffect transition="in" filter="fade">
                                      <p:cBhvr>
                                        <p:cTn id="7" dur="500"/>
                                        <p:tgtEl>
                                          <p:spTgt spid="2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89">
                                            <p:txEl>
                                              <p:pRg st="1" end="1"/>
                                            </p:txEl>
                                          </p:spTgt>
                                        </p:tgtEl>
                                        <p:attrNameLst>
                                          <p:attrName>style.visibility</p:attrName>
                                        </p:attrNameLst>
                                      </p:cBhvr>
                                      <p:to>
                                        <p:strVal val="visible"/>
                                      </p:to>
                                    </p:set>
                                    <p:animEffect transition="in" filter="fade">
                                      <p:cBhvr>
                                        <p:cTn id="12" dur="500"/>
                                        <p:tgtEl>
                                          <p:spTgt spid="28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1" uiExpand="1" build="p" bldLvl="5"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body" idx="1"/>
          </p:nvPr>
        </p:nvSpPr>
        <p:spPr>
          <a:xfrm>
            <a:off x="732367" y="1350117"/>
            <a:ext cx="7679267" cy="43483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dirty="0" err="1"/>
              <a:t>organisation</a:t>
            </a:r>
            <a:r>
              <a:rPr dirty="0"/>
              <a:t> dedicated to improving financial literacy in Hong Kong.  The IFEC manages an independent and impartial financial education platform, The Chin Family, which provides free information, resources and </a:t>
            </a:r>
            <a:r>
              <a:rPr dirty="0" err="1"/>
              <a:t>programmes</a:t>
            </a:r>
            <a:r>
              <a:rPr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Learn </a:t>
            </a:r>
            <a:r>
              <a:rPr dirty="0"/>
              <a:t>more about the IFEC at </a:t>
            </a:r>
            <a:r>
              <a:rPr u="sng" dirty="0">
                <a:solidFill>
                  <a:srgbClr val="0000FF"/>
                </a:solidFill>
                <a:uFill>
                  <a:solidFill>
                    <a:srgbClr val="0000FF"/>
                  </a:solidFill>
                </a:uFill>
                <a:hlinkClick r:id="rId2"/>
              </a:rPr>
              <a:t>www.ifec.org.hk</a:t>
            </a:r>
            <a:r>
              <a:rPr dirty="0"/>
              <a:t>. </a:t>
            </a:r>
          </a:p>
        </p:txBody>
      </p:sp>
      <p:sp>
        <p:nvSpPr>
          <p:cNvPr id="153" name="Shape 153"/>
          <p:cNvSpPr>
            <a:spLocks noGrp="1"/>
          </p:cNvSpPr>
          <p:nvPr>
            <p:ph type="body" sz="quarter" idx="13"/>
          </p:nvPr>
        </p:nvSpPr>
        <p:spPr>
          <a:xfrm>
            <a:off x="732368" y="692154"/>
            <a:ext cx="7683866" cy="65796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Investor and Financial Education Council</a:t>
            </a:r>
          </a:p>
        </p:txBody>
      </p:sp>
      <p:sp>
        <p:nvSpPr>
          <p:cNvPr id="154" name="Shape 154"/>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pic>
        <p:nvPicPr>
          <p:cNvPr id="155" name="image9.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p:cNvSpPr>
          <p:nvPr>
            <p:ph type="body" idx="1"/>
          </p:nvPr>
        </p:nvSpPr>
        <p:spPr>
          <a:xfrm>
            <a:off x="732367" y="1350000"/>
            <a:ext cx="7679267" cy="3613503"/>
          </a:xfrm>
          <a:prstGeom prst="rect">
            <a:avLst/>
          </a:prstGeom>
        </p:spPr>
        <p:txBody>
          <a:bodyPr/>
          <a:lstStyle>
            <a:lvl1pPr marL="342882" indent="-378880" defTabSz="719965">
              <a:lnSpc>
                <a:spcPct val="100000"/>
              </a:lnSpc>
              <a:spcBef>
                <a:spcPts val="800"/>
              </a:spcBef>
              <a:buFontTx/>
              <a:buAutoNum type="arabicPeriod" startAt="2"/>
              <a:defRPr sz="2100">
                <a:solidFill>
                  <a:schemeClr val="accent1"/>
                </a:solidFill>
                <a:latin typeface="Calibri Light"/>
                <a:ea typeface="Calibri Light"/>
                <a:cs typeface="Calibri Light"/>
                <a:sym typeface="Calibri Light"/>
              </a:defRPr>
            </a:lvl1pPr>
          </a:lstStyle>
          <a:p>
            <a:r>
              <a:rPr dirty="0"/>
              <a:t>What is the relationship between the skills requirements in the above job recruitment advertisements and their job duties?</a:t>
            </a:r>
          </a:p>
        </p:txBody>
      </p:sp>
      <p:sp>
        <p:nvSpPr>
          <p:cNvPr id="294" name="Shape 294"/>
          <p:cNvSpPr>
            <a:spLocks noGrp="1"/>
          </p:cNvSpPr>
          <p:nvPr>
            <p:ph type="body" sz="quarter" idx="13"/>
          </p:nvPr>
        </p:nvSpPr>
        <p:spPr>
          <a:xfrm>
            <a:off x="732368" y="692154"/>
            <a:ext cx="7683866" cy="60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295" name="Shape 29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graphicFrame>
        <p:nvGraphicFramePr>
          <p:cNvPr id="296" name="Table 296"/>
          <p:cNvGraphicFramePr/>
          <p:nvPr>
            <p:extLst>
              <p:ext uri="{D42A27DB-BD31-4B8C-83A1-F6EECF244321}">
                <p14:modId xmlns:p14="http://schemas.microsoft.com/office/powerpoint/2010/main" val="168911495"/>
              </p:ext>
            </p:extLst>
          </p:nvPr>
        </p:nvGraphicFramePr>
        <p:xfrm>
          <a:off x="1099128" y="2201634"/>
          <a:ext cx="7351854" cy="3389040"/>
        </p:xfrm>
        <a:graphic>
          <a:graphicData uri="http://schemas.openxmlformats.org/drawingml/2006/table">
            <a:tbl>
              <a:tblPr>
                <a:tableStyleId>{4C3C2611-4C71-4FC5-86AE-919BDF0F9419}</a:tableStyleId>
              </a:tblPr>
              <a:tblGrid>
                <a:gridCol w="1852177"/>
                <a:gridCol w="5499677"/>
              </a:tblGrid>
              <a:tr h="416438">
                <a:tc>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Job positions</a:t>
                      </a:r>
                    </a:p>
                  </a:txBody>
                  <a:tcPr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Relevant skills</a:t>
                      </a:r>
                    </a:p>
                  </a:txBody>
                  <a:tcPr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808522">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Salesperson</a:t>
                      </a:r>
                    </a:p>
                  </a:txBody>
                  <a:tcPr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003C4B"/>
                    </a:solidFill>
                  </a:tcPr>
                </a:tc>
                <a:tc>
                  <a:txBody>
                    <a:bodyPr/>
                    <a:lstStyle/>
                    <a:p>
                      <a:pPr marL="341313" marR="0" indent="14288" algn="l" defTabSz="719965" rtl="0" eaLnBrk="1" fontAlgn="auto" latinLnBrk="0" hangingPunct="1">
                        <a:lnSpc>
                          <a:spcPts val="2600"/>
                        </a:lnSpc>
                        <a:spcBef>
                          <a:spcPts val="0"/>
                        </a:spcBef>
                        <a:spcAft>
                          <a:spcPts val="600"/>
                        </a:spcAft>
                        <a:buClrTx/>
                        <a:buSzTx/>
                        <a:buFont typeface="Arial"/>
                        <a:buNone/>
                        <a:tabLst/>
                        <a:defRPr sz="2100">
                          <a:solidFill>
                            <a:srgbClr val="00C1D5"/>
                          </a:solidFill>
                          <a:latin typeface="Calibri Light"/>
                          <a:ea typeface="Calibri Light"/>
                          <a:cs typeface="Calibri Light"/>
                          <a:sym typeface="Calibri Light"/>
                        </a:defRPr>
                      </a:pPr>
                      <a:r>
                        <a:rPr lang="en-US" altLang="zh-HK" dirty="0" smtClean="0">
                          <a:solidFill>
                            <a:srgbClr val="0070C0"/>
                          </a:solidFill>
                          <a:latin typeface="Calibri Light"/>
                          <a:ea typeface="Calibri Light"/>
                          <a:cs typeface="Calibri Light"/>
                          <a:sym typeface="Microsoft JhengHei"/>
                        </a:rPr>
                        <a:t>Selling clothes requires language skills and communication skills.</a:t>
                      </a:r>
                    </a:p>
                  </a:txBody>
                  <a:tcP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r>
              <a:tr h="1029903">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Accounting clerk</a:t>
                      </a:r>
                    </a:p>
                  </a:txBody>
                  <a:tcPr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341313" marR="0" indent="14288" algn="l" defTabSz="719965" rtl="0" eaLnBrk="1" fontAlgn="auto" latinLnBrk="0" hangingPunct="1">
                        <a:lnSpc>
                          <a:spcPts val="2600"/>
                        </a:lnSpc>
                        <a:spcBef>
                          <a:spcPts val="0"/>
                        </a:spcBef>
                        <a:spcAft>
                          <a:spcPts val="600"/>
                        </a:spcAft>
                        <a:buClrTx/>
                        <a:buSzTx/>
                        <a:buFont typeface="Arial"/>
                        <a:buNone/>
                        <a:tabLst/>
                        <a:defRPr sz="2100">
                          <a:solidFill>
                            <a:srgbClr val="00C1D5"/>
                          </a:solidFill>
                          <a:latin typeface="Calibri Light"/>
                          <a:ea typeface="Calibri Light"/>
                          <a:cs typeface="Calibri Light"/>
                          <a:sym typeface="Calibri Light"/>
                        </a:defRPr>
                      </a:pPr>
                      <a:r>
                        <a:rPr lang="en-US" altLang="zh-HK" dirty="0" smtClean="0">
                          <a:solidFill>
                            <a:srgbClr val="0070C0"/>
                          </a:solidFill>
                          <a:latin typeface="Calibri Light"/>
                          <a:ea typeface="Calibri Light"/>
                          <a:cs typeface="Calibri Light"/>
                          <a:sym typeface="Microsoft JhengHei"/>
                        </a:rPr>
                        <a:t>Being proficient in Excel facilitates data entry, while being proficient in Chinese word processing and Word facilitates paperwork.</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1078029">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Accountant</a:t>
                      </a:r>
                    </a:p>
                  </a:txBody>
                  <a:tcPr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341313" marR="0" indent="14288" algn="l" defTabSz="719965" rtl="0" eaLnBrk="1" fontAlgn="auto" latinLnBrk="0" hangingPunct="1">
                        <a:lnSpc>
                          <a:spcPts val="2600"/>
                        </a:lnSpc>
                        <a:spcBef>
                          <a:spcPts val="0"/>
                        </a:spcBef>
                        <a:spcAft>
                          <a:spcPts val="600"/>
                        </a:spcAft>
                        <a:buClrTx/>
                        <a:buSzTx/>
                        <a:buFont typeface="Arial"/>
                        <a:buNone/>
                        <a:tabLst/>
                        <a:defRPr sz="2100">
                          <a:solidFill>
                            <a:srgbClr val="00C1D5"/>
                          </a:solidFill>
                          <a:latin typeface="Calibri Light"/>
                          <a:ea typeface="Calibri Light"/>
                          <a:cs typeface="Calibri Light"/>
                          <a:sym typeface="Calibri Light"/>
                        </a:defRPr>
                      </a:pPr>
                      <a:r>
                        <a:rPr lang="en-US" altLang="zh-HK" dirty="0" smtClean="0">
                          <a:solidFill>
                            <a:srgbClr val="0070C0"/>
                          </a:solidFill>
                          <a:latin typeface="Calibri Light"/>
                          <a:ea typeface="Calibri Light"/>
                          <a:cs typeface="Calibri Light"/>
                          <a:sym typeface="Microsoft JhengHei"/>
                        </a:rPr>
                        <a:t>Audit work requires professional accounting knowledge.  Applicant therefore should be a certified accountant.</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bl>
          </a:graphicData>
        </a:graphic>
      </p:graphicFrame>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93">
                                            <p:txEl>
                                              <p:pRg st="0" end="0"/>
                                            </p:txEl>
                                          </p:spTgt>
                                        </p:tgtEl>
                                        <p:attrNameLst>
                                          <p:attrName>style.visibility</p:attrName>
                                        </p:attrNameLst>
                                      </p:cBhvr>
                                      <p:to>
                                        <p:strVal val="visible"/>
                                      </p:to>
                                    </p:set>
                                    <p:animEffect transition="in" filter="fade">
                                      <p:cBhvr>
                                        <p:cTn id="7" dur="500"/>
                                        <p:tgtEl>
                                          <p:spTgt spid="2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296"/>
                                        </p:tgtEl>
                                        <p:attrNameLst>
                                          <p:attrName>style.visibility</p:attrName>
                                        </p:attrNameLst>
                                      </p:cBhvr>
                                      <p:to>
                                        <p:strVal val="visible"/>
                                      </p:to>
                                    </p:set>
                                    <p:animEffect transition="in" filter="fade">
                                      <p:cBhvr>
                                        <p:cTn id="12" dur="500"/>
                                        <p:tgtEl>
                                          <p:spTgt spid="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1" uiExpand="1" build="p" advAuto="0"/>
      <p:bldP spid="296" grpId="2"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body" idx="1"/>
          </p:nvPr>
        </p:nvSpPr>
        <p:spPr>
          <a:xfrm>
            <a:off x="732367" y="1350000"/>
            <a:ext cx="7679267" cy="3613501"/>
          </a:xfrm>
          <a:prstGeom prst="rect">
            <a:avLst/>
          </a:prstGeom>
        </p:spPr>
        <p:txBody>
          <a:bodyPr/>
          <a:lstStyle>
            <a:lvl1pPr marL="342882" indent="-378880" defTabSz="719965">
              <a:lnSpc>
                <a:spcPct val="100000"/>
              </a:lnSpc>
              <a:spcBef>
                <a:spcPts val="800"/>
              </a:spcBef>
              <a:buFontTx/>
              <a:buAutoNum type="arabicPeriod" startAt="3"/>
              <a:defRPr sz="2100">
                <a:solidFill>
                  <a:schemeClr val="accent1"/>
                </a:solidFill>
                <a:latin typeface="Calibri Light"/>
                <a:ea typeface="Calibri Light"/>
                <a:cs typeface="Calibri Light"/>
                <a:sym typeface="Calibri Light"/>
              </a:defRPr>
            </a:lvl1pPr>
          </a:lstStyle>
          <a:p>
            <a:r>
              <a:rPr dirty="0"/>
              <a:t>Estimate the income of different types of jobs in the table below.</a:t>
            </a:r>
          </a:p>
        </p:txBody>
      </p:sp>
      <p:sp>
        <p:nvSpPr>
          <p:cNvPr id="299" name="Shape 299"/>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300" name="Shape 300"/>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01" name="Shape 301"/>
          <p:cNvSpPr/>
          <p:nvPr/>
        </p:nvSpPr>
        <p:spPr>
          <a:xfrm>
            <a:off x="1107674" y="5905151"/>
            <a:ext cx="4474636" cy="414015"/>
          </a:xfrm>
          <a:prstGeom prst="rect">
            <a:avLst/>
          </a:prstGeom>
          <a:ln w="12700">
            <a:miter lim="400000"/>
          </a:ln>
          <a:extLst>
            <a:ext uri="{C572A759-6A51-4108-AA02-DFA0A04FC94B}">
              <ma14:wrappingTextBoxFlag xmlns="" xmlns:ma14="http://schemas.microsoft.com/office/mac/drawingml/2011/main" val="1"/>
            </a:ext>
          </a:extLst>
        </p:spPr>
        <p:txBody>
          <a:bodyPr wrap="none" lIns="60956" tIns="60956" rIns="60956" bIns="60956">
            <a:spAutoFit/>
          </a:bodyPr>
          <a:lstStyle>
            <a:lvl1pPr>
              <a:defRPr sz="1900">
                <a:solidFill>
                  <a:schemeClr val="accent1"/>
                </a:solidFill>
                <a:latin typeface="Calibri Light"/>
                <a:ea typeface="Calibri Light"/>
                <a:cs typeface="Calibri Light"/>
                <a:sym typeface="Calibri Light"/>
              </a:defRPr>
            </a:lvl1pPr>
          </a:lstStyle>
          <a:p>
            <a:r>
              <a:rPr dirty="0"/>
              <a:t>* Average starting salary for the industry</a:t>
            </a:r>
          </a:p>
        </p:txBody>
      </p:sp>
      <p:graphicFrame>
        <p:nvGraphicFramePr>
          <p:cNvPr id="8" name="Table 302"/>
          <p:cNvGraphicFramePr/>
          <p:nvPr>
            <p:extLst>
              <p:ext uri="{D42A27DB-BD31-4B8C-83A1-F6EECF244321}">
                <p14:modId xmlns:p14="http://schemas.microsoft.com/office/powerpoint/2010/main" val="1655625005"/>
              </p:ext>
            </p:extLst>
          </p:nvPr>
        </p:nvGraphicFramePr>
        <p:xfrm>
          <a:off x="1117600" y="1755933"/>
          <a:ext cx="7333673" cy="4114800"/>
        </p:xfrm>
        <a:graphic>
          <a:graphicData uri="http://schemas.openxmlformats.org/drawingml/2006/table">
            <a:tbl>
              <a:tblPr>
                <a:tableStyleId>{4C3C2611-4C71-4FC5-86AE-919BDF0F9419}</a:tableStyleId>
              </a:tblPr>
              <a:tblGrid>
                <a:gridCol w="3654207"/>
                <a:gridCol w="3679466"/>
              </a:tblGrid>
              <a:tr h="343426">
                <a:tc>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Job position</a:t>
                      </a:r>
                    </a:p>
                  </a:txBody>
                  <a:tcP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Starting monthly salary *(HKD)</a:t>
                      </a:r>
                    </a:p>
                  </a:txBody>
                  <a:tcP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34274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Cashier</a:t>
                      </a:r>
                    </a:p>
                  </a:txBody>
                  <a:tcPr horzOverflow="overflow">
                    <a:lnL w="12700">
                      <a:solidFill>
                        <a:srgbClr val="FFFFFF"/>
                      </a:solidFill>
                    </a:lnL>
                    <a:lnR w="12700">
                      <a:solidFill>
                        <a:srgbClr val="FFFFFF"/>
                      </a:solidFill>
                    </a:lnR>
                    <a:lnT w="38100">
                      <a:solidFill>
                        <a:srgbClr val="FFFFFF"/>
                      </a:solidFill>
                    </a:lnT>
                    <a:lnB w="12700">
                      <a:solidFill>
                        <a:srgbClr val="FFFFFF"/>
                      </a:solidFill>
                    </a:lnB>
                    <a:solidFill>
                      <a:srgbClr val="003C4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r>
              <a:tr h="3434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Waiter</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34274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MRT train captain</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r h="3434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Reporter</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3434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Cabin crew</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zh-HK" altLang="en-US"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r h="34274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Police officer</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3434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Nurse</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r h="1573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Secondary school teacher</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343426">
                <a:tc>
                  <a:txBody>
                    <a:bodyPr/>
                    <a:lstStyle/>
                    <a:p>
                      <a:pPr algn="l" defTabSz="914400">
                        <a:defRPr sz="1800">
                          <a:solidFill>
                            <a:srgbClr val="000000"/>
                          </a:solidFill>
                        </a:defRPr>
                      </a:pPr>
                      <a:r>
                        <a:rPr sz="2100" b="1" dirty="0">
                          <a:solidFill>
                            <a:srgbClr val="FFFFFF"/>
                          </a:solidFill>
                          <a:latin typeface="+mj-lt"/>
                          <a:ea typeface="Microsoft JhengHei"/>
                          <a:cs typeface="Microsoft JhengHei"/>
                          <a:sym typeface="Microsoft JhengHei"/>
                        </a:rPr>
                        <a:t>Pilot</a:t>
                      </a: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sz="1800">
                          <a:solidFill>
                            <a:srgbClr val="000000"/>
                          </a:solidFill>
                        </a:defRPr>
                      </a:pPr>
                      <a:endParaRPr lang="en-US" altLang="zh-HK" sz="2100" dirty="0" smtClean="0">
                        <a:solidFill>
                          <a:srgbClr val="0070C0"/>
                        </a:solidFill>
                        <a:latin typeface="Calibri Light"/>
                        <a:ea typeface="Calibri Light"/>
                        <a:cs typeface="Calibri Light"/>
                        <a:sym typeface="Microsoft JhengHei"/>
                      </a:endParaRPr>
                    </a:p>
                  </a:txBody>
                  <a:tcP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bl>
          </a:graphicData>
        </a:graphic>
      </p:graphicFrame>
      <p:sp>
        <p:nvSpPr>
          <p:cNvPr id="9" name="矩形 8"/>
          <p:cNvSpPr/>
          <p:nvPr/>
        </p:nvSpPr>
        <p:spPr>
          <a:xfrm>
            <a:off x="5819037" y="2207937"/>
            <a:ext cx="1412887" cy="3696461"/>
          </a:xfrm>
          <a:prstGeom prst="rect">
            <a:avLst/>
          </a:prstGeom>
        </p:spPr>
        <p:txBody>
          <a:bodyPr wrap="none">
            <a:spAutoFit/>
          </a:bodyPr>
          <a:lstStyle/>
          <a:p>
            <a:pPr marL="341313" lvl="0"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$10,000</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$12,000</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$13,000</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$13,000</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$15,000</a:t>
            </a:r>
            <a:endParaRPr lang="zh-HK" altLang="en-US" sz="2100" dirty="0">
              <a:solidFill>
                <a:srgbClr val="0070C0"/>
              </a:solidFill>
              <a:latin typeface="Calibri Light"/>
              <a:ea typeface="Calibri Light"/>
              <a:cs typeface="Calibri Light"/>
              <a:sym typeface="Microsoft JhengHei"/>
            </a:endParaRP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$20,525</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$25,600</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$26,785</a:t>
            </a:r>
          </a:p>
          <a:p>
            <a:pPr marL="341313" defTabSz="719965" hangingPunct="1">
              <a:lnSpc>
                <a:spcPts val="2600"/>
              </a:lnSpc>
              <a:spcAft>
                <a:spcPts val="600"/>
              </a:spcAft>
              <a:defRPr sz="2100">
                <a:solidFill>
                  <a:srgbClr val="00C1D5"/>
                </a:solidFill>
                <a:latin typeface="Calibri Light"/>
                <a:ea typeface="Calibri Light"/>
                <a:cs typeface="Calibri Light"/>
                <a:sym typeface="Calibri Light"/>
              </a:defRPr>
            </a:pPr>
            <a:r>
              <a:rPr lang="en-US" altLang="zh-HK" sz="2100" dirty="0">
                <a:solidFill>
                  <a:srgbClr val="0070C0"/>
                </a:solidFill>
                <a:latin typeface="Calibri Light"/>
                <a:ea typeface="Calibri Light"/>
                <a:cs typeface="Calibri Light"/>
                <a:sym typeface="Microsoft JhengHei"/>
              </a:rPr>
              <a:t>$50,000</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98">
                                            <p:txEl>
                                              <p:pRg st="0" end="0"/>
                                            </p:txEl>
                                          </p:spTgt>
                                        </p:tgtEl>
                                        <p:attrNameLst>
                                          <p:attrName>style.visibility</p:attrName>
                                        </p:attrNameLst>
                                      </p:cBhvr>
                                      <p:to>
                                        <p:strVal val="visible"/>
                                      </p:to>
                                    </p:set>
                                    <p:animEffect transition="in" filter="fade">
                                      <p:cBhvr>
                                        <p:cTn id="7" dur="500"/>
                                        <p:tgtEl>
                                          <p:spTgt spid="2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1"/>
                                        </p:tgtEl>
                                        <p:attrNameLst>
                                          <p:attrName>style.visibility</p:attrName>
                                        </p:attrNameLst>
                                      </p:cBhvr>
                                      <p:to>
                                        <p:strVal val="visible"/>
                                      </p:to>
                                    </p:set>
                                    <p:animEffect transition="in" filter="fade">
                                      <p:cBhvr>
                                        <p:cTn id="12" dur="500"/>
                                        <p:tgtEl>
                                          <p:spTgt spid="301"/>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 grpId="1" uiExpand="1" build="p" advAuto="0"/>
      <p:bldP spid="301"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p:cNvSpPr>
          <p:nvPr>
            <p:ph type="body" idx="1"/>
          </p:nvPr>
        </p:nvSpPr>
        <p:spPr>
          <a:xfrm>
            <a:off x="736968" y="1350000"/>
            <a:ext cx="7877643" cy="4635087"/>
          </a:xfrm>
          <a:prstGeom prst="rect">
            <a:avLst/>
          </a:prstGeom>
        </p:spPr>
        <p:txBody>
          <a:bodyPr/>
          <a:lstStyle/>
          <a:p>
            <a:pPr marL="342000" indent="-342000" defTabSz="719965">
              <a:lnSpc>
                <a:spcPts val="2600"/>
              </a:lnSpc>
              <a:spcBef>
                <a:spcPts val="0"/>
              </a:spcBef>
              <a:spcAft>
                <a:spcPts val="600"/>
              </a:spcAft>
              <a:buFontTx/>
              <a:buAutoNum type="arabicPeriod" startAt="4"/>
              <a:defRPr sz="2100">
                <a:solidFill>
                  <a:schemeClr val="accent1"/>
                </a:solidFill>
                <a:latin typeface="Calibri Light"/>
                <a:ea typeface="Calibri Light"/>
                <a:cs typeface="Calibri Light"/>
                <a:sym typeface="Calibri Light"/>
              </a:defRPr>
            </a:pPr>
            <a:r>
              <a:rPr dirty="0"/>
              <a:t>What is the relationship between the education levels or </a:t>
            </a:r>
            <a:r>
              <a:rPr lang="en-US" dirty="0" smtClean="0"/>
              <a:t>p</a:t>
            </a:r>
            <a:r>
              <a:rPr dirty="0" smtClean="0"/>
              <a:t>rofessional </a:t>
            </a:r>
            <a:r>
              <a:rPr dirty="0"/>
              <a:t>qualifications of employees and their income? Try to explain based on the job recruitment advertisements of the two accounting positions on the previous page.</a:t>
            </a:r>
          </a:p>
          <a:p>
            <a:pPr marL="341313" indent="14288"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In general, the higher the education levels or professional qualifications, the higher the income. According to the job recruitment advertisements on the previous page, the accountant’s salary is higher than that of the accounting clerk. </a:t>
            </a:r>
            <a:endParaRPr lang="en-US" dirty="0" smtClean="0"/>
          </a:p>
          <a:p>
            <a:pPr marL="341313" indent="14288"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Employees </a:t>
            </a:r>
            <a:r>
              <a:rPr dirty="0"/>
              <a:t>who have higher education levels or professional qualifications in certain industries (such as a certified accountant) will have a greater chance to find jobs with higher income</a:t>
            </a:r>
            <a:r>
              <a:rPr dirty="0" smtClean="0"/>
              <a:t>.</a:t>
            </a:r>
            <a:endParaRPr lang="en-US" dirty="0" smtClean="0"/>
          </a:p>
          <a:p>
            <a:pPr marL="341313" indent="14288"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Therefore</a:t>
            </a:r>
            <a:r>
              <a:rPr dirty="0"/>
              <a:t>, low-income employees can increase their future income through further studies or obtaining professional qualifications.</a:t>
            </a:r>
          </a:p>
        </p:txBody>
      </p:sp>
      <p:sp>
        <p:nvSpPr>
          <p:cNvPr id="305" name="Shape 305"/>
          <p:cNvSpPr>
            <a:spLocks noGrp="1"/>
          </p:cNvSpPr>
          <p:nvPr>
            <p:ph type="body" sz="quarter" idx="13"/>
          </p:nvPr>
        </p:nvSpPr>
        <p:spPr>
          <a:xfrm>
            <a:off x="732368" y="692154"/>
            <a:ext cx="7683866" cy="5942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2</a:t>
            </a:r>
          </a:p>
        </p:txBody>
      </p:sp>
      <p:sp>
        <p:nvSpPr>
          <p:cNvPr id="306" name="Shape 30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04">
                                            <p:txEl>
                                              <p:pRg st="0" end="0"/>
                                            </p:txEl>
                                          </p:spTgt>
                                        </p:tgtEl>
                                        <p:attrNameLst>
                                          <p:attrName>style.visibility</p:attrName>
                                        </p:attrNameLst>
                                      </p:cBhvr>
                                      <p:to>
                                        <p:strVal val="visible"/>
                                      </p:to>
                                    </p:set>
                                    <p:animEffect transition="in" filter="fade">
                                      <p:cBhvr>
                                        <p:cTn id="7" dur="500"/>
                                        <p:tgtEl>
                                          <p:spTgt spid="3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04">
                                            <p:txEl>
                                              <p:pRg st="1" end="1"/>
                                            </p:txEl>
                                          </p:spTgt>
                                        </p:tgtEl>
                                        <p:attrNameLst>
                                          <p:attrName>style.visibility</p:attrName>
                                        </p:attrNameLst>
                                      </p:cBhvr>
                                      <p:to>
                                        <p:strVal val="visible"/>
                                      </p:to>
                                    </p:set>
                                    <p:animEffect transition="in" filter="fade">
                                      <p:cBhvr>
                                        <p:cTn id="12" dur="500"/>
                                        <p:tgtEl>
                                          <p:spTgt spid="30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304">
                                            <p:txEl>
                                              <p:pRg st="2" end="2"/>
                                            </p:txEl>
                                          </p:spTgt>
                                        </p:tgtEl>
                                        <p:attrNameLst>
                                          <p:attrName>style.visibility</p:attrName>
                                        </p:attrNameLst>
                                      </p:cBhvr>
                                      <p:to>
                                        <p:strVal val="visible"/>
                                      </p:to>
                                    </p:set>
                                    <p:animEffect transition="in" filter="fade">
                                      <p:cBhvr>
                                        <p:cTn id="17" dur="500"/>
                                        <p:tgtEl>
                                          <p:spTgt spid="30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304">
                                            <p:txEl>
                                              <p:pRg st="3" end="3"/>
                                            </p:txEl>
                                          </p:spTgt>
                                        </p:tgtEl>
                                        <p:attrNameLst>
                                          <p:attrName>style.visibility</p:attrName>
                                        </p:attrNameLst>
                                      </p:cBhvr>
                                      <p:to>
                                        <p:strVal val="visible"/>
                                      </p:to>
                                    </p:set>
                                    <p:animEffect transition="in" filter="fade">
                                      <p:cBhvr>
                                        <p:cTn id="22" dur="500"/>
                                        <p:tgtEl>
                                          <p:spTgt spid="30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 grpId="1" uiExpand="1" build="p" bldLvl="5"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p:cNvSpPr>
          <p:nvPr>
            <p:ph type="body" idx="1"/>
          </p:nvPr>
        </p:nvSpPr>
        <p:spPr>
          <a:xfrm>
            <a:off x="732367" y="1295999"/>
            <a:ext cx="7679267" cy="828365"/>
          </a:xfrm>
          <a:prstGeom prst="rect">
            <a:avLst/>
          </a:prstGeom>
        </p:spPr>
        <p:txBody>
          <a:bodyPr/>
          <a:lstStyle/>
          <a:p>
            <a:pPr marL="342882" indent="-342000" defTabSz="719965">
              <a:lnSpc>
                <a:spcPts val="2600"/>
              </a:lnSpc>
              <a:spcBef>
                <a:spcPts val="0"/>
              </a:spcBef>
              <a:spcAft>
                <a:spcPts val="600"/>
              </a:spcAft>
              <a:buFontTx/>
              <a:buAutoNum type="arabicPeriod" startAt="5"/>
              <a:defRPr sz="2100">
                <a:solidFill>
                  <a:schemeClr val="accent1"/>
                </a:solidFill>
                <a:latin typeface="Calibri Light"/>
                <a:ea typeface="Calibri Light"/>
                <a:cs typeface="Calibri Light"/>
                <a:sym typeface="Calibri Light"/>
              </a:defRPr>
            </a:pPr>
            <a:r>
              <a:rPr dirty="0"/>
              <a:t>In addition to education levels and professional qualifications, what other factors may affect an employee’s income</a:t>
            </a:r>
            <a:r>
              <a:rPr dirty="0" smtClean="0"/>
              <a:t>?</a:t>
            </a:r>
            <a:endParaRPr dirty="0"/>
          </a:p>
        </p:txBody>
      </p:sp>
      <p:sp>
        <p:nvSpPr>
          <p:cNvPr id="309" name="Shape 309"/>
          <p:cNvSpPr>
            <a:spLocks noGrp="1"/>
          </p:cNvSpPr>
          <p:nvPr>
            <p:ph type="body" sz="quarter" idx="13"/>
          </p:nvPr>
        </p:nvSpPr>
        <p:spPr>
          <a:xfrm>
            <a:off x="732368" y="692154"/>
            <a:ext cx="7683866" cy="60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2</a:t>
            </a:r>
          </a:p>
        </p:txBody>
      </p:sp>
      <p:sp>
        <p:nvSpPr>
          <p:cNvPr id="310" name="Shape 310"/>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2" name="文字方塊 1"/>
          <p:cNvSpPr txBox="1"/>
          <p:nvPr/>
        </p:nvSpPr>
        <p:spPr>
          <a:xfrm>
            <a:off x="1025239" y="2087424"/>
            <a:ext cx="7149136" cy="32675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342000" lvl="1"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TW" sz="2100" dirty="0">
                <a:solidFill>
                  <a:srgbClr val="00C1D5"/>
                </a:solidFill>
                <a:latin typeface="Calibri Light"/>
                <a:ea typeface="Calibri Light"/>
                <a:cs typeface="Calibri Light"/>
              </a:rPr>
              <a:t>Difference in experiences: Wages increase with work experience. Therefore, wages of young people tend to be lower.</a:t>
            </a:r>
          </a:p>
          <a:p>
            <a:pPr marL="342000" lvl="1"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TW" sz="2100" dirty="0">
                <a:solidFill>
                  <a:srgbClr val="00C1D5"/>
                </a:solidFill>
                <a:latin typeface="Calibri Light"/>
                <a:ea typeface="Calibri Light"/>
                <a:cs typeface="Calibri Light"/>
              </a:rPr>
              <a:t>Difference in industries: Average incomes of jobs in different industries are different.</a:t>
            </a:r>
          </a:p>
          <a:p>
            <a:pPr marL="342000" lvl="1" indent="-342000" defTabSz="719965" hangingPunct="1">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lang="en-US" altLang="zh-TW" sz="2100" dirty="0">
                <a:solidFill>
                  <a:srgbClr val="00C1D5"/>
                </a:solidFill>
                <a:latin typeface="Calibri Light"/>
                <a:ea typeface="Calibri Light"/>
                <a:cs typeface="Calibri Light"/>
              </a:rPr>
              <a:t>Supply and demand of employees: In industries where the demand for employee is high, companies often attract talents with more generous pay.</a:t>
            </a:r>
          </a:p>
          <a:p>
            <a:pPr marL="0" marR="0" indent="0" algn="l" defTabSz="914377"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FFFFFF"/>
              </a:solidFill>
              <a:effectLst/>
              <a:uFillTx/>
              <a:latin typeface="+mn-lt"/>
              <a:ea typeface="+mn-ea"/>
              <a:cs typeface="+mn-cs"/>
              <a:sym typeface="Helvetica"/>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8">
                                            <p:txEl>
                                              <p:pRg st="0" end="0"/>
                                            </p:txEl>
                                          </p:spTgt>
                                        </p:tgtEl>
                                        <p:attrNameLst>
                                          <p:attrName>style.visibility</p:attrName>
                                        </p:attrNameLst>
                                      </p:cBhvr>
                                      <p:to>
                                        <p:strVal val="visible"/>
                                      </p:to>
                                    </p:set>
                                    <p:animEffect transition="in" filter="fade">
                                      <p:cBhvr>
                                        <p:cTn id="7" dur="500"/>
                                        <p:tgtEl>
                                          <p:spTgt spid="3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 grpId="0" uiExpand="1" build="p"/>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p:cNvSpPr>
          <p:nvPr>
            <p:ph type="body" idx="1"/>
          </p:nvPr>
        </p:nvSpPr>
        <p:spPr>
          <a:xfrm>
            <a:off x="732367" y="1350000"/>
            <a:ext cx="7679267" cy="3613503"/>
          </a:xfrm>
          <a:prstGeom prst="rect">
            <a:avLst/>
          </a:prstGeom>
        </p:spPr>
        <p:txBody>
          <a:bodyPr/>
          <a:lstStyle/>
          <a:p>
            <a:pPr marL="0" indent="0" defTabSz="719965">
              <a:lnSpc>
                <a:spcPct val="100000"/>
              </a:lnSpc>
              <a:spcBef>
                <a:spcPts val="800"/>
              </a:spcBef>
              <a:spcAft>
                <a:spcPts val="600"/>
              </a:spcAft>
              <a:buSzTx/>
              <a:buNone/>
              <a:defRPr sz="2100">
                <a:solidFill>
                  <a:schemeClr val="accent1"/>
                </a:solidFill>
                <a:latin typeface="Calibri Light"/>
                <a:ea typeface="Calibri Light"/>
                <a:cs typeface="Calibri Light"/>
                <a:sym typeface="Calibri Light"/>
              </a:defRPr>
            </a:pPr>
            <a:r>
              <a:rPr dirty="0"/>
              <a:t>Legislations on protecting employees includes: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The minimum wage and the Mandatory Provident Fund.</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Employers must pay contributions to the Mandatory Provident Fund for their employees.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The skills of employees are the main factor affecting their income.</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Employees can improve their education levels or skills through further studies.</a:t>
            </a:r>
          </a:p>
        </p:txBody>
      </p:sp>
      <p:sp>
        <p:nvSpPr>
          <p:cNvPr id="313" name="Shape 313"/>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Summary </a:t>
            </a:r>
          </a:p>
        </p:txBody>
      </p:sp>
      <p:sp>
        <p:nvSpPr>
          <p:cNvPr id="314" name="Shape 314"/>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pic>
        <p:nvPicPr>
          <p:cNvPr id="315" name="image13.png"/>
          <p:cNvPicPr>
            <a:picLocks noChangeAspect="1"/>
          </p:cNvPicPr>
          <p:nvPr/>
        </p:nvPicPr>
        <p:blipFill>
          <a:blip r:embed="rId2">
            <a:extLst/>
          </a:blip>
          <a:stretch>
            <a:fillRect/>
          </a:stretch>
        </p:blipFill>
        <p:spPr>
          <a:xfrm>
            <a:off x="2428568" y="2969342"/>
            <a:ext cx="6971071" cy="4747958"/>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3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5"/>
                                        </p:tgtEl>
                                        <p:attrNameLst>
                                          <p:attrName>style.visibility</p:attrName>
                                        </p:attrNameLst>
                                      </p:cBhvr>
                                      <p:to>
                                        <p:strVal val="visible"/>
                                      </p:to>
                                    </p:set>
                                    <p:animEffect transition="in" filter="fade">
                                      <p:cBhvr>
                                        <p:cTn id="27" dur="5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1" uiExpand="1" build="p" bldLvl="5"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a:spLocks noGrp="1"/>
          </p:cNvSpPr>
          <p:nvPr>
            <p:ph type="body" idx="1"/>
          </p:nvPr>
        </p:nvSpPr>
        <p:spPr>
          <a:xfrm>
            <a:off x="730800" y="1350000"/>
            <a:ext cx="7679267" cy="3613503"/>
          </a:xfrm>
          <a:prstGeom prst="rect">
            <a:avLst/>
          </a:prstGeom>
        </p:spPr>
        <p:txBody>
          <a:bodyPr/>
          <a:lstStyle>
            <a:lvl1pPr marL="0" indent="0" defTabSz="719965">
              <a:lnSpc>
                <a:spcPct val="10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dirty="0"/>
              <a:t>Search for your ideal job from one of the job search channels (such as job recruitment advertisements posted outside the stores, newspapers, job recruitment websites or the </a:t>
            </a:r>
            <a:r>
              <a:rPr dirty="0" err="1"/>
              <a:t>Labour</a:t>
            </a:r>
            <a:r>
              <a:rPr dirty="0"/>
              <a:t> Department, etc.) and answer the following questions.</a:t>
            </a:r>
          </a:p>
        </p:txBody>
      </p:sp>
      <p:sp>
        <p:nvSpPr>
          <p:cNvPr id="318" name="Shape 318"/>
          <p:cNvSpPr>
            <a:spLocks noGrp="1"/>
          </p:cNvSpPr>
          <p:nvPr>
            <p:ph type="body" sz="quarter" idx="13"/>
          </p:nvPr>
        </p:nvSpPr>
        <p:spPr>
          <a:xfrm>
            <a:off x="732368" y="692154"/>
            <a:ext cx="7683866" cy="60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Extension activity</a:t>
            </a:r>
          </a:p>
        </p:txBody>
      </p:sp>
      <p:sp>
        <p:nvSpPr>
          <p:cNvPr id="319" name="Shape 31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sp>
        <p:nvSpPr>
          <p:cNvPr id="321" name="Shape 321"/>
          <p:cNvSpPr/>
          <p:nvPr/>
        </p:nvSpPr>
        <p:spPr>
          <a:xfrm>
            <a:off x="1104900" y="3111500"/>
            <a:ext cx="5581402" cy="2718743"/>
          </a:xfrm>
          <a:prstGeom prst="rect">
            <a:avLst/>
          </a:prstGeom>
          <a:solidFill>
            <a:srgbClr val="FFFFFF"/>
          </a:solidFill>
          <a:ln w="12700">
            <a:miter lim="400000"/>
          </a:ln>
        </p:spPr>
        <p:txBody>
          <a:bodyPr lIns="45718" tIns="45718" rIns="45718" bIns="45718" anchor="ctr"/>
          <a:lstStyle/>
          <a:p>
            <a:endParaRPr/>
          </a:p>
        </p:txBody>
      </p:sp>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3832" y="2771515"/>
            <a:ext cx="6174987" cy="3533465"/>
          </a:xfrm>
          <a:prstGeom prst="rect">
            <a:avLst/>
          </a:prstGeom>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hape 324"/>
          <p:cNvSpPr>
            <a:spLocks noGrp="1"/>
          </p:cNvSpPr>
          <p:nvPr>
            <p:ph type="body" idx="1"/>
          </p:nvPr>
        </p:nvSpPr>
        <p:spPr>
          <a:xfrm>
            <a:off x="732368" y="1288116"/>
            <a:ext cx="8055498" cy="4900248"/>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Why does this job have the above educational and skills requirements?</a:t>
            </a:r>
          </a:p>
          <a:p>
            <a:pPr marL="34200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Any reasonable answers. For example, if being a pilot is the ideal job of the student, it is necessary to point out that good command of English is required. To a certain extent, a bachelor degree level represents a certain level of English proficiency</a:t>
            </a:r>
            <a:r>
              <a:rPr dirty="0" smtClean="0"/>
              <a:t>.</a:t>
            </a:r>
            <a:endParaRPr lang="en-US" dirty="0" smtClean="0"/>
          </a:p>
          <a:p>
            <a:pPr marL="34200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endParaRPr lang="en-US" dirty="0"/>
          </a:p>
          <a:p>
            <a:pPr marL="342882"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lang="en-US" altLang="zh-TW" dirty="0"/>
              <a:t>How will you meet the requirements of this job and increase your chances of being hired?</a:t>
            </a:r>
          </a:p>
          <a:p>
            <a:pPr marL="34200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lang="en-US" altLang="zh-TW" dirty="0"/>
              <a:t>Any reasonable answers. For example, work hard to get a bachelor degree, apply for pre-vocational courses, language courses or computer courses, learn professional skills, have a good working attitude and be hard-working, etc.</a:t>
            </a:r>
          </a:p>
          <a:p>
            <a:pPr marL="342000"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endParaRPr dirty="0"/>
          </a:p>
        </p:txBody>
      </p:sp>
      <p:sp>
        <p:nvSpPr>
          <p:cNvPr id="325" name="Shape 325"/>
          <p:cNvSpPr>
            <a:spLocks noGrp="1"/>
          </p:cNvSpPr>
          <p:nvPr>
            <p:ph type="body" sz="quarter" idx="13"/>
          </p:nvPr>
        </p:nvSpPr>
        <p:spPr>
          <a:xfrm>
            <a:off x="732368" y="692154"/>
            <a:ext cx="7683866" cy="575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Extension activity</a:t>
            </a:r>
          </a:p>
        </p:txBody>
      </p:sp>
      <p:sp>
        <p:nvSpPr>
          <p:cNvPr id="326" name="Shape 32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24">
                                            <p:txEl>
                                              <p:pRg st="0" end="0"/>
                                            </p:txEl>
                                          </p:spTgt>
                                        </p:tgtEl>
                                        <p:attrNameLst>
                                          <p:attrName>style.visibility</p:attrName>
                                        </p:attrNameLst>
                                      </p:cBhvr>
                                      <p:to>
                                        <p:strVal val="visible"/>
                                      </p:to>
                                    </p:set>
                                    <p:animEffect transition="in" filter="fade">
                                      <p:cBhvr>
                                        <p:cTn id="7" dur="500"/>
                                        <p:tgtEl>
                                          <p:spTgt spid="3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24">
                                            <p:txEl>
                                              <p:pRg st="1" end="1"/>
                                            </p:txEl>
                                          </p:spTgt>
                                        </p:tgtEl>
                                        <p:attrNameLst>
                                          <p:attrName>style.visibility</p:attrName>
                                        </p:attrNameLst>
                                      </p:cBhvr>
                                      <p:to>
                                        <p:strVal val="visible"/>
                                      </p:to>
                                    </p:set>
                                    <p:animEffect transition="in" filter="fade">
                                      <p:cBhvr>
                                        <p:cTn id="12" dur="500"/>
                                        <p:tgtEl>
                                          <p:spTgt spid="3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324">
                                            <p:txEl>
                                              <p:pRg st="3" end="3"/>
                                            </p:txEl>
                                          </p:spTgt>
                                        </p:tgtEl>
                                        <p:attrNameLst>
                                          <p:attrName>style.visibility</p:attrName>
                                        </p:attrNameLst>
                                      </p:cBhvr>
                                      <p:to>
                                        <p:strVal val="visible"/>
                                      </p:to>
                                    </p:set>
                                    <p:animEffect transition="in" filter="fade">
                                      <p:cBhvr>
                                        <p:cTn id="17" dur="500"/>
                                        <p:tgtEl>
                                          <p:spTgt spid="32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324">
                                            <p:txEl>
                                              <p:pRg st="4" end="4"/>
                                            </p:txEl>
                                          </p:spTgt>
                                        </p:tgtEl>
                                        <p:attrNameLst>
                                          <p:attrName>style.visibility</p:attrName>
                                        </p:attrNameLst>
                                      </p:cBhvr>
                                      <p:to>
                                        <p:strVal val="visible"/>
                                      </p:to>
                                    </p:set>
                                    <p:animEffect transition="in" filter="fade">
                                      <p:cBhvr>
                                        <p:cTn id="22" dur="500"/>
                                        <p:tgtEl>
                                          <p:spTgt spid="3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 grpId="1" uiExpand="1" build="p" bldLvl="5"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599623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body" idx="1"/>
          </p:nvPr>
        </p:nvSpPr>
        <p:spPr>
          <a:xfrm>
            <a:off x="732367" y="1350000"/>
            <a:ext cx="7679267" cy="3613503"/>
          </a:xfrm>
          <a:prstGeom prst="rect">
            <a:avLst/>
          </a:prstGeom>
        </p:spPr>
        <p:txBody>
          <a:bodyPr/>
          <a:lstStyle/>
          <a:p>
            <a:pPr marL="380989" indent="-380989" defTabSz="719965">
              <a:lnSpc>
                <a:spcPts val="2600"/>
              </a:lnSpc>
              <a:spcBef>
                <a:spcPts val="0"/>
              </a:spcBef>
              <a:spcAft>
                <a:spcPts val="600"/>
              </a:spcAft>
              <a:buClr>
                <a:schemeClr val="accent1"/>
              </a:buClr>
              <a:buSzPts val="2100"/>
              <a:defRPr sz="2100">
                <a:solidFill>
                  <a:schemeClr val="accent1"/>
                </a:solidFill>
                <a:latin typeface="Calibri Light"/>
                <a:ea typeface="Calibri Light"/>
                <a:cs typeface="Calibri Light"/>
                <a:sym typeface="Calibri Light"/>
              </a:defRPr>
            </a:pPr>
            <a:r>
              <a:rPr dirty="0"/>
              <a:t>Have you ever thought about your direction in life after graduating from secondary school?</a:t>
            </a:r>
          </a:p>
          <a:p>
            <a:pPr marL="380989" indent="-380989" defTabSz="719965">
              <a:lnSpc>
                <a:spcPts val="2600"/>
              </a:lnSpc>
              <a:spcBef>
                <a:spcPts val="0"/>
              </a:spcBef>
              <a:spcAft>
                <a:spcPts val="600"/>
              </a:spcAft>
              <a:buClr>
                <a:schemeClr val="accent1"/>
              </a:buClr>
              <a:defRPr sz="2100">
                <a:solidFill>
                  <a:schemeClr val="accent1"/>
                </a:solidFill>
                <a:latin typeface="Calibri Light"/>
                <a:ea typeface="Calibri Light"/>
                <a:cs typeface="Calibri Light"/>
                <a:sym typeface="Calibri Light"/>
              </a:defRPr>
            </a:pPr>
            <a:r>
              <a:rPr dirty="0"/>
              <a:t>Why do different people have different incomes?</a:t>
            </a:r>
          </a:p>
        </p:txBody>
      </p:sp>
      <p:sp>
        <p:nvSpPr>
          <p:cNvPr id="158" name="Shape 158"/>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Discussion </a:t>
            </a:r>
          </a:p>
        </p:txBody>
      </p:sp>
      <p:sp>
        <p:nvSpPr>
          <p:cNvPr id="159" name="Shape 159"/>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body" sz="quarter" idx="1"/>
          </p:nvPr>
        </p:nvSpPr>
        <p:spPr>
          <a:xfrm>
            <a:off x="1799659" y="2664953"/>
            <a:ext cx="6143732" cy="719126"/>
          </a:xfrm>
          <a:prstGeom prst="rect">
            <a:avLst/>
          </a:prstGeom>
        </p:spPr>
        <p:txBody>
          <a:bodyPr>
            <a:normAutofit/>
          </a:bodyPr>
          <a:lstStyle>
            <a:lvl1pPr defTabSz="850369">
              <a:defRPr sz="4900"/>
            </a:lvl1pPr>
          </a:lstStyle>
          <a:p>
            <a:r>
              <a:rPr sz="3880" dirty="0"/>
              <a:t>Activity 1</a:t>
            </a:r>
          </a:p>
        </p:txBody>
      </p:sp>
      <p:sp>
        <p:nvSpPr>
          <p:cNvPr id="163" name="Shape 163"/>
          <p:cNvSpPr>
            <a:spLocks noGrp="1"/>
          </p:cNvSpPr>
          <p:nvPr>
            <p:ph type="body" sz="quarter" idx="13"/>
          </p:nvPr>
        </p:nvSpPr>
        <p:spPr>
          <a:xfrm>
            <a:off x="1799659" y="3614477"/>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Becoming an expert in the employment market</a:t>
            </a:r>
          </a:p>
        </p:txBody>
      </p:sp>
      <p:sp>
        <p:nvSpPr>
          <p:cNvPr id="161" name="Shape 161"/>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4</a:t>
            </a:fld>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p:cNvSpPr>
          <p:nvPr>
            <p:ph type="body" idx="1"/>
          </p:nvPr>
        </p:nvSpPr>
        <p:spPr>
          <a:xfrm>
            <a:off x="732367" y="1350000"/>
            <a:ext cx="7679267" cy="3613501"/>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Which of the following </a:t>
            </a:r>
            <a:r>
              <a:rPr dirty="0" smtClean="0"/>
              <a:t>party(</a:t>
            </a:r>
            <a:r>
              <a:rPr dirty="0" err="1" smtClean="0"/>
              <a:t>ies</a:t>
            </a:r>
            <a:r>
              <a:rPr dirty="0"/>
              <a:t>) is/are required to contribute to the Mandatory Provident Fund (MPF)?</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Employers</a:t>
            </a:r>
            <a:endParaRPr dirty="0"/>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Employees</a:t>
            </a:r>
            <a:endParaRPr dirty="0"/>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The </a:t>
            </a:r>
            <a:r>
              <a:rPr dirty="0"/>
              <a:t>government</a:t>
            </a:r>
          </a:p>
        </p:txBody>
      </p:sp>
      <p:sp>
        <p:nvSpPr>
          <p:cNvPr id="166" name="Shape 166"/>
          <p:cNvSpPr>
            <a:spLocks noGrp="1"/>
          </p:cNvSpPr>
          <p:nvPr>
            <p:ph type="body" sz="quarter" idx="13"/>
          </p:nvPr>
        </p:nvSpPr>
        <p:spPr>
          <a:xfrm>
            <a:off x="732368" y="692154"/>
            <a:ext cx="7683866" cy="575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1</a:t>
            </a:r>
          </a:p>
        </p:txBody>
      </p:sp>
      <p:sp>
        <p:nvSpPr>
          <p:cNvPr id="167" name="Shape 167"/>
          <p:cNvSpPr>
            <a:spLocks noGrp="1"/>
          </p:cNvSpPr>
          <p:nvPr>
            <p:ph type="sldNum" sz="quarter" idx="2"/>
          </p:nvPr>
        </p:nvSpPr>
        <p:spPr>
          <a:xfrm>
            <a:off x="8006794" y="6266590"/>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sp>
        <p:nvSpPr>
          <p:cNvPr id="16" name="六邊形 15"/>
          <p:cNvSpPr/>
          <p:nvPr/>
        </p:nvSpPr>
        <p:spPr>
          <a:xfrm>
            <a:off x="1873334" y="3418878"/>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4" name="六邊形 13"/>
          <p:cNvSpPr/>
          <p:nvPr/>
        </p:nvSpPr>
        <p:spPr>
          <a:xfrm>
            <a:off x="4752531" y="3396365"/>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5" name="六邊形 14"/>
          <p:cNvSpPr/>
          <p:nvPr/>
        </p:nvSpPr>
        <p:spPr>
          <a:xfrm>
            <a:off x="4752531" y="4512402"/>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7" name="六邊形 16"/>
          <p:cNvSpPr/>
          <p:nvPr/>
        </p:nvSpPr>
        <p:spPr>
          <a:xfrm>
            <a:off x="1895550" y="4473363"/>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72" name="Shape 172"/>
          <p:cNvSpPr/>
          <p:nvPr/>
        </p:nvSpPr>
        <p:spPr>
          <a:xfrm>
            <a:off x="1807350" y="3625753"/>
            <a:ext cx="2738286" cy="44621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A. (1</a:t>
            </a:r>
            <a:r>
              <a:rPr dirty="0" smtClean="0"/>
              <a:t>),</a:t>
            </a:r>
            <a:r>
              <a:rPr lang="en-US" dirty="0" smtClean="0"/>
              <a:t> </a:t>
            </a:r>
            <a:r>
              <a:rPr dirty="0" smtClean="0"/>
              <a:t>(</a:t>
            </a:r>
            <a:r>
              <a:rPr dirty="0"/>
              <a:t>2) Only</a:t>
            </a:r>
          </a:p>
        </p:txBody>
      </p:sp>
      <p:sp>
        <p:nvSpPr>
          <p:cNvPr id="173" name="Shape 173"/>
          <p:cNvSpPr/>
          <p:nvPr/>
        </p:nvSpPr>
        <p:spPr>
          <a:xfrm>
            <a:off x="4752531" y="3625753"/>
            <a:ext cx="2561885" cy="44621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B. (1</a:t>
            </a:r>
            <a:r>
              <a:rPr dirty="0" smtClean="0"/>
              <a:t>),</a:t>
            </a:r>
            <a:r>
              <a:rPr lang="en-US" dirty="0" smtClean="0"/>
              <a:t> </a:t>
            </a:r>
            <a:r>
              <a:rPr dirty="0" smtClean="0"/>
              <a:t>(</a:t>
            </a:r>
            <a:r>
              <a:rPr dirty="0"/>
              <a:t>3) Only</a:t>
            </a:r>
          </a:p>
        </p:txBody>
      </p:sp>
      <p:sp>
        <p:nvSpPr>
          <p:cNvPr id="174" name="Shape 174"/>
          <p:cNvSpPr/>
          <p:nvPr/>
        </p:nvSpPr>
        <p:spPr>
          <a:xfrm>
            <a:off x="1772882" y="4717191"/>
            <a:ext cx="2684553" cy="44621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C. (2</a:t>
            </a:r>
            <a:r>
              <a:rPr dirty="0" smtClean="0"/>
              <a:t>),</a:t>
            </a:r>
            <a:r>
              <a:rPr lang="en-US" dirty="0" smtClean="0"/>
              <a:t> </a:t>
            </a:r>
            <a:r>
              <a:rPr dirty="0" smtClean="0"/>
              <a:t>(</a:t>
            </a:r>
            <a:r>
              <a:rPr dirty="0"/>
              <a:t>3) Only</a:t>
            </a:r>
          </a:p>
        </p:txBody>
      </p:sp>
      <p:sp>
        <p:nvSpPr>
          <p:cNvPr id="175" name="Shape 175"/>
          <p:cNvSpPr/>
          <p:nvPr/>
        </p:nvSpPr>
        <p:spPr>
          <a:xfrm>
            <a:off x="4752531" y="4717191"/>
            <a:ext cx="2561885" cy="44621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D. (1</a:t>
            </a:r>
            <a:r>
              <a:rPr dirty="0" smtClean="0"/>
              <a:t>),</a:t>
            </a:r>
            <a:r>
              <a:rPr lang="en-US" dirty="0" smtClean="0"/>
              <a:t> </a:t>
            </a:r>
            <a:r>
              <a:rPr dirty="0" smtClean="0"/>
              <a:t>(</a:t>
            </a:r>
            <a:r>
              <a:rPr dirty="0"/>
              <a:t>2) and (3)</a:t>
            </a:r>
          </a:p>
        </p:txBody>
      </p:sp>
      <p:sp>
        <p:nvSpPr>
          <p:cNvPr id="176" name="Shape 176"/>
          <p:cNvSpPr/>
          <p:nvPr/>
        </p:nvSpPr>
        <p:spPr>
          <a:xfrm>
            <a:off x="1801416" y="3341984"/>
            <a:ext cx="2705722" cy="1013755"/>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5"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500"/>
                                        <p:tgtEl>
                                          <p:spTgt spid="172"/>
                                        </p:tgtEl>
                                      </p:cBhvr>
                                    </p:animEffect>
                                  </p:childTnLst>
                                </p:cTn>
                              </p:par>
                              <p:par>
                                <p:cTn id="8" presetID="10" presetClass="entr" presetSubtype="0" fill="hold" grpId="6" nodeType="withEffect">
                                  <p:stCondLst>
                                    <p:cond delay="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500"/>
                                        <p:tgtEl>
                                          <p:spTgt spid="173"/>
                                        </p:tgtEl>
                                      </p:cBhvr>
                                    </p:animEffect>
                                  </p:childTnLst>
                                </p:cTn>
                              </p:par>
                              <p:par>
                                <p:cTn id="11" presetID="10" presetClass="entr" presetSubtype="0" fill="hold" grpId="7" nodeType="withEffect">
                                  <p:stCondLst>
                                    <p:cond delay="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500"/>
                                        <p:tgtEl>
                                          <p:spTgt spid="174"/>
                                        </p:tgtEl>
                                      </p:cBhvr>
                                    </p:animEffect>
                                  </p:childTnLst>
                                </p:cTn>
                              </p:par>
                              <p:par>
                                <p:cTn id="14" presetID="10" presetClass="entr" presetSubtype="0" fill="hold" grpId="8" nodeType="withEffect">
                                  <p:stCondLst>
                                    <p:cond delay="0"/>
                                  </p:stCondLst>
                                  <p:childTnLst>
                                    <p:set>
                                      <p:cBhvr>
                                        <p:cTn id="15" dur="1" fill="hold">
                                          <p:stCondLst>
                                            <p:cond delay="0"/>
                                          </p:stCondLst>
                                        </p:cTn>
                                        <p:tgtEl>
                                          <p:spTgt spid="175"/>
                                        </p:tgtEl>
                                        <p:attrNameLst>
                                          <p:attrName>style.visibility</p:attrName>
                                        </p:attrNameLst>
                                      </p:cBhvr>
                                      <p:to>
                                        <p:strVal val="visible"/>
                                      </p:to>
                                    </p:set>
                                    <p:animEffect transition="in" filter="fade">
                                      <p:cBhvr>
                                        <p:cTn id="16" dur="500"/>
                                        <p:tgtEl>
                                          <p:spTgt spid="175"/>
                                        </p:tgtEl>
                                      </p:cBhvr>
                                    </p:animEffect>
                                  </p:childTnLst>
                                </p:cTn>
                              </p:par>
                              <p:par>
                                <p:cTn id="17" presetID="10" presetClass="entr" presetSubtype="0" fill="hold" grpId="10" nodeType="withEffect">
                                  <p:stCondLst>
                                    <p:cond delay="0"/>
                                  </p:stCondLst>
                                  <p:childTnLst>
                                    <p:set>
                                      <p:cBhvr>
                                        <p:cTn id="18" dur="1" fill="hold">
                                          <p:stCondLst>
                                            <p:cond delay="0"/>
                                          </p:stCondLst>
                                        </p:cTn>
                                        <p:tgtEl>
                                          <p:spTgt spid="165">
                                            <p:txEl>
                                              <p:pRg st="0" end="0"/>
                                            </p:txEl>
                                          </p:spTgt>
                                        </p:tgtEl>
                                        <p:attrNameLst>
                                          <p:attrName>style.visibility</p:attrName>
                                        </p:attrNameLst>
                                      </p:cBhvr>
                                      <p:to>
                                        <p:strVal val="visible"/>
                                      </p:to>
                                    </p:set>
                                    <p:animEffect transition="in" filter="fade">
                                      <p:cBhvr>
                                        <p:cTn id="19" dur="500"/>
                                        <p:tgtEl>
                                          <p:spTgt spid="165">
                                            <p:txEl>
                                              <p:pRg st="0" end="0"/>
                                            </p:txEl>
                                          </p:spTgt>
                                        </p:tgtEl>
                                      </p:cBhvr>
                                    </p:animEffect>
                                  </p:childTnLst>
                                </p:cTn>
                              </p:par>
                              <p:par>
                                <p:cTn id="20" presetID="10" presetClass="entr" presetSubtype="0" fill="hold" grpId="10" nodeType="withEffect">
                                  <p:stCondLst>
                                    <p:cond delay="0"/>
                                  </p:stCondLst>
                                  <p:childTnLst>
                                    <p:set>
                                      <p:cBhvr>
                                        <p:cTn id="21" dur="1" fill="hold">
                                          <p:stCondLst>
                                            <p:cond delay="0"/>
                                          </p:stCondLst>
                                        </p:cTn>
                                        <p:tgtEl>
                                          <p:spTgt spid="165">
                                            <p:txEl>
                                              <p:pRg st="1" end="1"/>
                                            </p:txEl>
                                          </p:spTgt>
                                        </p:tgtEl>
                                        <p:attrNameLst>
                                          <p:attrName>style.visibility</p:attrName>
                                        </p:attrNameLst>
                                      </p:cBhvr>
                                      <p:to>
                                        <p:strVal val="visible"/>
                                      </p:to>
                                    </p:set>
                                    <p:animEffect transition="in" filter="fade">
                                      <p:cBhvr>
                                        <p:cTn id="22" dur="500"/>
                                        <p:tgtEl>
                                          <p:spTgt spid="165">
                                            <p:txEl>
                                              <p:pRg st="1" end="1"/>
                                            </p:txEl>
                                          </p:spTgt>
                                        </p:tgtEl>
                                      </p:cBhvr>
                                    </p:animEffect>
                                  </p:childTnLst>
                                </p:cTn>
                              </p:par>
                              <p:par>
                                <p:cTn id="23" presetID="10" presetClass="entr" presetSubtype="0" fill="hold" grpId="10" nodeType="withEffect">
                                  <p:stCondLst>
                                    <p:cond delay="0"/>
                                  </p:stCondLst>
                                  <p:childTnLst>
                                    <p:set>
                                      <p:cBhvr>
                                        <p:cTn id="24" dur="1" fill="hold">
                                          <p:stCondLst>
                                            <p:cond delay="0"/>
                                          </p:stCondLst>
                                        </p:cTn>
                                        <p:tgtEl>
                                          <p:spTgt spid="165">
                                            <p:txEl>
                                              <p:pRg st="2" end="2"/>
                                            </p:txEl>
                                          </p:spTgt>
                                        </p:tgtEl>
                                        <p:attrNameLst>
                                          <p:attrName>style.visibility</p:attrName>
                                        </p:attrNameLst>
                                      </p:cBhvr>
                                      <p:to>
                                        <p:strVal val="visible"/>
                                      </p:to>
                                    </p:set>
                                    <p:animEffect transition="in" filter="fade">
                                      <p:cBhvr>
                                        <p:cTn id="25" dur="500"/>
                                        <p:tgtEl>
                                          <p:spTgt spid="165">
                                            <p:txEl>
                                              <p:pRg st="2" end="2"/>
                                            </p:txEl>
                                          </p:spTgt>
                                        </p:tgtEl>
                                      </p:cBhvr>
                                    </p:animEffect>
                                  </p:childTnLst>
                                </p:cTn>
                              </p:par>
                              <p:par>
                                <p:cTn id="26" presetID="10" presetClass="entr" presetSubtype="0" fill="hold" grpId="10" nodeType="withEffect">
                                  <p:stCondLst>
                                    <p:cond delay="0"/>
                                  </p:stCondLst>
                                  <p:childTnLst>
                                    <p:set>
                                      <p:cBhvr>
                                        <p:cTn id="27" dur="1" fill="hold">
                                          <p:stCondLst>
                                            <p:cond delay="0"/>
                                          </p:stCondLst>
                                        </p:cTn>
                                        <p:tgtEl>
                                          <p:spTgt spid="165">
                                            <p:txEl>
                                              <p:pRg st="3" end="3"/>
                                            </p:txEl>
                                          </p:spTgt>
                                        </p:tgtEl>
                                        <p:attrNameLst>
                                          <p:attrName>style.visibility</p:attrName>
                                        </p:attrNameLst>
                                      </p:cBhvr>
                                      <p:to>
                                        <p:strVal val="visible"/>
                                      </p:to>
                                    </p:set>
                                    <p:animEffect transition="in" filter="fade">
                                      <p:cBhvr>
                                        <p:cTn id="28" dur="500"/>
                                        <p:tgtEl>
                                          <p:spTgt spid="165">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9" nodeType="clickEffect">
                                  <p:stCondLst>
                                    <p:cond delay="0"/>
                                  </p:stCondLst>
                                  <p:childTnLst>
                                    <p:set>
                                      <p:cBhvr>
                                        <p:cTn id="44" dur="1" fill="hold">
                                          <p:stCondLst>
                                            <p:cond delay="0"/>
                                          </p:stCondLst>
                                        </p:cTn>
                                        <p:tgtEl>
                                          <p:spTgt spid="176"/>
                                        </p:tgtEl>
                                        <p:attrNameLst>
                                          <p:attrName>style.visibility</p:attrName>
                                        </p:attrNameLst>
                                      </p:cBhvr>
                                      <p:to>
                                        <p:strVal val="visible"/>
                                      </p:to>
                                    </p:set>
                                    <p:animEffect transition="in" filter="fade">
                                      <p:cBhvr>
                                        <p:cTn id="45"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10" uiExpand="1" build="p" bldLvl="5" advAuto="0"/>
      <p:bldP spid="16" grpId="0" animBg="1"/>
      <p:bldP spid="14" grpId="0" animBg="1"/>
      <p:bldP spid="15" grpId="0" animBg="1"/>
      <p:bldP spid="17" grpId="0" animBg="1"/>
      <p:bldP spid="172" grpId="5" animBg="1" advAuto="0"/>
      <p:bldP spid="173" grpId="6" animBg="1" advAuto="0"/>
      <p:bldP spid="174" grpId="7" animBg="1" advAuto="0"/>
      <p:bldP spid="175" grpId="8" animBg="1" advAuto="0"/>
      <p:bldP spid="176" grpId="9"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p:cNvSpPr>
          <p:nvPr>
            <p:ph type="body" idx="1"/>
          </p:nvPr>
        </p:nvSpPr>
        <p:spPr>
          <a:xfrm>
            <a:off x="727764" y="1350000"/>
            <a:ext cx="7679267" cy="3613503"/>
          </a:xfrm>
          <a:prstGeom prst="rect">
            <a:avLst/>
          </a:prstGeom>
        </p:spPr>
        <p:txBody>
          <a:bodyPr/>
          <a:lstStyle>
            <a:lvl1pPr marL="342882" indent="-378880" defTabSz="719965">
              <a:lnSpc>
                <a:spcPts val="2100"/>
              </a:lnSpc>
              <a:spcBef>
                <a:spcPts val="800"/>
              </a:spcBef>
              <a:buFontTx/>
              <a:buAutoNum type="arabicPeriod" startAt="2"/>
              <a:defRPr sz="2100">
                <a:solidFill>
                  <a:schemeClr val="accent1"/>
                </a:solidFill>
                <a:latin typeface="Calibri Light"/>
                <a:ea typeface="Calibri Light"/>
                <a:cs typeface="Calibri Light"/>
                <a:sym typeface="Calibri Light"/>
              </a:defRPr>
            </a:lvl1pPr>
          </a:lstStyle>
          <a:p>
            <a:pPr indent="-342000">
              <a:lnSpc>
                <a:spcPts val="2600"/>
              </a:lnSpc>
              <a:spcBef>
                <a:spcPts val="0"/>
              </a:spcBef>
              <a:spcAft>
                <a:spcPts val="600"/>
              </a:spcAft>
            </a:pPr>
            <a:r>
              <a:rPr dirty="0"/>
              <a:t>How is the contribution to the Mandatory Provident Fund deducted?</a:t>
            </a:r>
          </a:p>
        </p:txBody>
      </p:sp>
      <p:sp>
        <p:nvSpPr>
          <p:cNvPr id="179" name="Shape 179"/>
          <p:cNvSpPr>
            <a:spLocks noGrp="1"/>
          </p:cNvSpPr>
          <p:nvPr>
            <p:ph type="body" sz="quarter" idx="13"/>
          </p:nvPr>
        </p:nvSpPr>
        <p:spPr>
          <a:xfrm>
            <a:off x="732368" y="692154"/>
            <a:ext cx="7683866" cy="5846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1</a:t>
            </a:r>
          </a:p>
        </p:txBody>
      </p:sp>
      <p:sp>
        <p:nvSpPr>
          <p:cNvPr id="180" name="Shape 180"/>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17" name="六邊形 16"/>
          <p:cNvSpPr/>
          <p:nvPr/>
        </p:nvSpPr>
        <p:spPr>
          <a:xfrm>
            <a:off x="714793" y="2226397"/>
            <a:ext cx="3646684"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6" name="六邊形 15"/>
          <p:cNvSpPr/>
          <p:nvPr/>
        </p:nvSpPr>
        <p:spPr>
          <a:xfrm>
            <a:off x="4574301" y="2226397"/>
            <a:ext cx="3784603"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8" name="六邊形 17"/>
          <p:cNvSpPr/>
          <p:nvPr/>
        </p:nvSpPr>
        <p:spPr>
          <a:xfrm>
            <a:off x="681192" y="3457974"/>
            <a:ext cx="3646684"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9" name="六邊形 18"/>
          <p:cNvSpPr/>
          <p:nvPr/>
        </p:nvSpPr>
        <p:spPr>
          <a:xfrm>
            <a:off x="4533154" y="3457974"/>
            <a:ext cx="3784603"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85" name="Shape 185"/>
          <p:cNvSpPr/>
          <p:nvPr/>
        </p:nvSpPr>
        <p:spPr>
          <a:xfrm>
            <a:off x="889257" y="2309807"/>
            <a:ext cx="3629199" cy="777657"/>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nSpc>
                <a:spcPct val="90000"/>
              </a:lnSpc>
              <a:defRPr sz="2100">
                <a:solidFill>
                  <a:schemeClr val="accent1"/>
                </a:solidFill>
                <a:latin typeface="Calibri Light"/>
                <a:ea typeface="Calibri Light"/>
                <a:cs typeface="Calibri Light"/>
                <a:sym typeface="Calibri Light"/>
              </a:defRPr>
            </a:lvl1pPr>
          </a:lstStyle>
          <a:p>
            <a:pPr marL="287338" indent="-287338">
              <a:lnSpc>
                <a:spcPts val="2600"/>
              </a:lnSpc>
            </a:pPr>
            <a:r>
              <a:rPr dirty="0"/>
              <a:t>A. Deducted from employee's bank account</a:t>
            </a:r>
          </a:p>
        </p:txBody>
      </p:sp>
      <p:sp>
        <p:nvSpPr>
          <p:cNvPr id="186" name="Shape 186"/>
          <p:cNvSpPr/>
          <p:nvPr/>
        </p:nvSpPr>
        <p:spPr>
          <a:xfrm>
            <a:off x="4709707" y="2317740"/>
            <a:ext cx="3705042" cy="777657"/>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nSpc>
                <a:spcPct val="90000"/>
              </a:lnSpc>
              <a:defRPr sz="2100">
                <a:solidFill>
                  <a:schemeClr val="accent1"/>
                </a:solidFill>
                <a:latin typeface="Calibri Light"/>
                <a:ea typeface="Calibri Light"/>
                <a:cs typeface="Calibri Light"/>
                <a:sym typeface="Calibri Light"/>
              </a:defRPr>
            </a:lvl1pPr>
          </a:lstStyle>
          <a:p>
            <a:pPr marL="269875" indent="-269875">
              <a:lnSpc>
                <a:spcPts val="2600"/>
              </a:lnSpc>
            </a:pPr>
            <a:r>
              <a:rPr dirty="0"/>
              <a:t>B. Deducted before signing the employment contract</a:t>
            </a:r>
          </a:p>
        </p:txBody>
      </p:sp>
      <p:sp>
        <p:nvSpPr>
          <p:cNvPr id="187" name="Shape 187"/>
          <p:cNvSpPr/>
          <p:nvPr/>
        </p:nvSpPr>
        <p:spPr>
          <a:xfrm>
            <a:off x="908154" y="3493376"/>
            <a:ext cx="3629199" cy="777657"/>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marL="324000" indent="-324000">
              <a:lnSpc>
                <a:spcPts val="2600"/>
              </a:lnSpc>
            </a:pPr>
            <a:r>
              <a:rPr dirty="0"/>
              <a:t>C.  Deducted directly from employee’s payroll</a:t>
            </a:r>
          </a:p>
        </p:txBody>
      </p:sp>
      <p:sp>
        <p:nvSpPr>
          <p:cNvPr id="188" name="Shape 188"/>
          <p:cNvSpPr/>
          <p:nvPr/>
        </p:nvSpPr>
        <p:spPr>
          <a:xfrm>
            <a:off x="4701991" y="3520824"/>
            <a:ext cx="3462296" cy="764255"/>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lnSpc>
                <a:spcPct val="90000"/>
              </a:lnSpc>
              <a:defRPr sz="2100">
                <a:solidFill>
                  <a:schemeClr val="accent1"/>
                </a:solidFill>
                <a:latin typeface="Calibri Light"/>
                <a:ea typeface="Calibri Light"/>
                <a:cs typeface="Calibri Light"/>
                <a:sym typeface="Calibri Light"/>
              </a:defRPr>
            </a:lvl1pPr>
          </a:lstStyle>
          <a:p>
            <a:pPr marL="288000" indent="-288000">
              <a:lnSpc>
                <a:spcPts val="2520"/>
              </a:lnSpc>
            </a:pPr>
            <a:r>
              <a:rPr dirty="0"/>
              <a:t>D. Deducted at the time of work separation</a:t>
            </a:r>
          </a:p>
        </p:txBody>
      </p:sp>
      <p:sp>
        <p:nvSpPr>
          <p:cNvPr id="189" name="Shape 189"/>
          <p:cNvSpPr/>
          <p:nvPr/>
        </p:nvSpPr>
        <p:spPr>
          <a:xfrm>
            <a:off x="570785" y="3291445"/>
            <a:ext cx="3906388" cy="1161093"/>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
        <p:nvSpPr>
          <p:cNvPr id="14" name="Google Shape;230;p63"/>
          <p:cNvSpPr txBox="1"/>
          <p:nvPr/>
        </p:nvSpPr>
        <p:spPr>
          <a:xfrm>
            <a:off x="2880000" y="288000"/>
            <a:ext cx="5580000" cy="900000"/>
          </a:xfrm>
          <a:prstGeom prst="rect">
            <a:avLst/>
          </a:prstGeom>
          <a:noFill/>
          <a:ln w="9525" cap="flat" cmpd="sng">
            <a:solidFill>
              <a:srgbClr val="171616"/>
            </a:solidFill>
            <a:prstDash val="solid"/>
            <a:miter lim="800000"/>
            <a:headEnd type="none" w="sm" len="sm"/>
            <a:tailEnd type="none" w="sm" len="sm"/>
          </a:ln>
        </p:spPr>
        <p:txBody>
          <a:bodyPr spcFirstLastPara="1" wrap="square" lIns="91425" tIns="45700" rIns="91425" bIns="45700" anchor="t" anchorCtr="0">
            <a:noAutofit/>
          </a:bodyPr>
          <a:lstStyle/>
          <a:p>
            <a:pPr lvl="0" defTabSz="914400" hangingPunct="1">
              <a:buClr>
                <a:srgbClr val="FF0000"/>
              </a:buClr>
              <a:buSzPts val="1800"/>
              <a:defRPr/>
            </a:pPr>
            <a:r>
              <a:rPr kumimoji="0" lang="en-US" sz="1800" b="1" i="0" u="none" strike="noStrike" kern="0" cap="none" spc="0" normalizeH="0" baseline="0" noProof="0" dirty="0" smtClean="0">
                <a:ln>
                  <a:noFill/>
                </a:ln>
                <a:solidFill>
                  <a:srgbClr val="FF0000"/>
                </a:solidFill>
                <a:effectLst/>
                <a:uLnTx/>
                <a:uFillTx/>
                <a:latin typeface="Arial"/>
                <a:cs typeface="Arial"/>
                <a:sym typeface="Arial"/>
              </a:rPr>
              <a:t>For details of </a:t>
            </a:r>
            <a:r>
              <a:rPr kumimoji="0" lang="en-US" sz="1800" b="1" i="0" u="none" strike="noStrike" kern="0" cap="none" spc="0" normalizeH="0" baseline="0" noProof="0" dirty="0" smtClean="0">
                <a:ln>
                  <a:noFill/>
                </a:ln>
                <a:solidFill>
                  <a:srgbClr val="FF0000"/>
                </a:solidFill>
                <a:effectLst/>
                <a:uLnTx/>
                <a:uFillTx/>
                <a:latin typeface="Arial"/>
                <a:ea typeface="Arial"/>
                <a:cs typeface="Arial"/>
                <a:sym typeface="Arial"/>
              </a:rPr>
              <a:t>Mandatory Provident Fund</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 please refer to </a:t>
            </a:r>
            <a:r>
              <a:rPr kumimoji="0" lang="en-US" sz="1800" b="1" i="0" u="none" strike="noStrike" kern="0" cap="none" spc="0" normalizeH="0" baseline="0" noProof="0" dirty="0" smtClean="0">
                <a:ln>
                  <a:noFill/>
                </a:ln>
                <a:solidFill>
                  <a:schemeClr val="accent4"/>
                </a:solidFill>
                <a:effectLst/>
                <a:uLnTx/>
                <a:uFillTx/>
                <a:latin typeface="Arial"/>
                <a:cs typeface="Arial"/>
                <a:sym typeface="Arial"/>
              </a:rPr>
              <a:t>‘</a:t>
            </a:r>
            <a:r>
              <a:rPr kumimoji="0" lang="en-US" sz="1800" b="1" i="0" u="sng" strike="noStrike" kern="0" cap="none" spc="0" normalizeH="0" baseline="0" noProof="0" dirty="0" smtClean="0">
                <a:ln>
                  <a:noFill/>
                </a:ln>
                <a:solidFill>
                  <a:schemeClr val="accent4"/>
                </a:solidFill>
                <a:effectLst/>
                <a:uLnTx/>
                <a:uFillTx/>
                <a:latin typeface="Arial"/>
                <a:cs typeface="Arial"/>
                <a:sym typeface="Arial"/>
                <a:hlinkClick r:id="rId2" action="ppaction://hlinksldjump"/>
              </a:rPr>
              <a:t>Mandatory Provident Fund knowledge</a:t>
            </a:r>
            <a:r>
              <a:rPr kumimoji="0" lang="en-US" sz="1800" b="1" i="0" u="none" strike="noStrike" kern="0" cap="none" spc="0" normalizeH="0" baseline="0" noProof="0" dirty="0" smtClean="0">
                <a:ln>
                  <a:noFill/>
                </a:ln>
                <a:solidFill>
                  <a:srgbClr val="0000FF"/>
                </a:solidFill>
                <a:effectLst/>
                <a:uLnTx/>
                <a:uFillTx/>
                <a:latin typeface="Arial"/>
                <a:cs typeface="Arial"/>
                <a:sym typeface="Arial"/>
              </a:rPr>
              <a:t>’</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 on </a:t>
            </a:r>
            <a:r>
              <a:rPr lang="en-US" altLang="zh-TW" b="1" dirty="0">
                <a:solidFill>
                  <a:srgbClr val="FF0000"/>
                </a:solidFill>
                <a:latin typeface="Arial"/>
                <a:cs typeface="Arial"/>
                <a:sym typeface="Arial"/>
              </a:rPr>
              <a:t>slide </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14.</a:t>
            </a:r>
            <a:r>
              <a:rPr kumimoji="0" lang="en-US" sz="1800" b="1" i="0" u="none" strike="noStrike" kern="0" cap="none" spc="0" normalizeH="0" baseline="0" noProof="0" dirty="0" smtClean="0">
                <a:ln>
                  <a:noFill/>
                </a:ln>
                <a:solidFill>
                  <a:srgbClr val="FF0000"/>
                </a:solidFill>
                <a:effectLst/>
                <a:uLnTx/>
                <a:uFillTx/>
                <a:latin typeface="Arial"/>
                <a:ea typeface="Arial"/>
                <a:cs typeface="Arial"/>
                <a:sym typeface="Arial"/>
              </a:rPr>
              <a:t> </a:t>
            </a:r>
            <a:endParaRPr kumimoji="0" sz="1400" b="0" i="0" u="none" strike="noStrike" kern="0" cap="none" spc="0" normalizeH="0" baseline="0" noProof="0" dirty="0" smtClean="0">
              <a:ln>
                <a:noFill/>
              </a:ln>
              <a:solidFill>
                <a:srgbClr val="000000"/>
              </a:solidFill>
              <a:effectLst/>
              <a:uLnTx/>
              <a:uFillTx/>
              <a:latin typeface="Arial"/>
              <a:cs typeface="Arial"/>
              <a:sym typeface="Arial"/>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0" nodeType="clickEffect">
                                  <p:stCondLst>
                                    <p:cond delay="0"/>
                                  </p:stCondLst>
                                  <p:childTnLst>
                                    <p:set>
                                      <p:cBhvr>
                                        <p:cTn id="6" dur="1" fill="hold">
                                          <p:stCondLst>
                                            <p:cond delay="0"/>
                                          </p:stCondLst>
                                        </p:cTn>
                                        <p:tgtEl>
                                          <p:spTgt spid="178">
                                            <p:bg/>
                                          </p:spTgt>
                                        </p:tgtEl>
                                        <p:attrNameLst>
                                          <p:attrName>style.visibility</p:attrName>
                                        </p:attrNameLst>
                                      </p:cBhvr>
                                      <p:to>
                                        <p:strVal val="visible"/>
                                      </p:to>
                                    </p:set>
                                    <p:animEffect transition="in" filter="fade">
                                      <p:cBhvr>
                                        <p:cTn id="7" dur="500"/>
                                        <p:tgtEl>
                                          <p:spTgt spid="178">
                                            <p:bg/>
                                          </p:spTgt>
                                        </p:tgtEl>
                                      </p:cBhvr>
                                    </p:animEffect>
                                  </p:childTnLst>
                                </p:cTn>
                              </p:par>
                              <p:par>
                                <p:cTn id="8" presetID="10" presetClass="entr" presetSubtype="0" fill="hold" grpId="10" nodeType="withEffect">
                                  <p:stCondLst>
                                    <p:cond delay="0"/>
                                  </p:stCondLst>
                                  <p:childTnLst>
                                    <p:set>
                                      <p:cBhvr>
                                        <p:cTn id="9" dur="1" fill="hold">
                                          <p:stCondLst>
                                            <p:cond delay="0"/>
                                          </p:stCondLst>
                                        </p:cTn>
                                        <p:tgtEl>
                                          <p:spTgt spid="178">
                                            <p:txEl>
                                              <p:pRg st="0" end="0"/>
                                            </p:txEl>
                                          </p:spTgt>
                                        </p:tgtEl>
                                        <p:attrNameLst>
                                          <p:attrName>style.visibility</p:attrName>
                                        </p:attrNameLst>
                                      </p:cBhvr>
                                      <p:to>
                                        <p:strVal val="visible"/>
                                      </p:to>
                                    </p:set>
                                    <p:animEffect transition="in" filter="fade">
                                      <p:cBhvr>
                                        <p:cTn id="10" dur="500"/>
                                        <p:tgtEl>
                                          <p:spTgt spid="178">
                                            <p:txEl>
                                              <p:pRg st="0" end="0"/>
                                            </p:txEl>
                                          </p:spTgt>
                                        </p:tgtEl>
                                      </p:cBhvr>
                                    </p:animEffect>
                                  </p:childTnLst>
                                </p:cTn>
                              </p:par>
                              <p:par>
                                <p:cTn id="11" presetID="10" presetClass="entr" presetSubtype="0" fill="hold" grpId="5" nodeType="withEffect">
                                  <p:stCondLst>
                                    <p:cond delay="0"/>
                                  </p:stCondLst>
                                  <p:childTnLst>
                                    <p:set>
                                      <p:cBhvr>
                                        <p:cTn id="12" dur="1" fill="hold">
                                          <p:stCondLst>
                                            <p:cond delay="0"/>
                                          </p:stCondLst>
                                        </p:cTn>
                                        <p:tgtEl>
                                          <p:spTgt spid="185"/>
                                        </p:tgtEl>
                                        <p:attrNameLst>
                                          <p:attrName>style.visibility</p:attrName>
                                        </p:attrNameLst>
                                      </p:cBhvr>
                                      <p:to>
                                        <p:strVal val="visible"/>
                                      </p:to>
                                    </p:set>
                                    <p:animEffect transition="in" filter="fade">
                                      <p:cBhvr>
                                        <p:cTn id="13" dur="500"/>
                                        <p:tgtEl>
                                          <p:spTgt spid="185"/>
                                        </p:tgtEl>
                                      </p:cBhvr>
                                    </p:animEffect>
                                  </p:childTnLst>
                                </p:cTn>
                              </p:par>
                              <p:par>
                                <p:cTn id="14" presetID="10" presetClass="entr" presetSubtype="0" fill="hold" grpId="6" nodeType="withEffect">
                                  <p:stCondLst>
                                    <p:cond delay="0"/>
                                  </p:stCondLst>
                                  <p:childTnLst>
                                    <p:set>
                                      <p:cBhvr>
                                        <p:cTn id="15" dur="1" fill="hold">
                                          <p:stCondLst>
                                            <p:cond delay="0"/>
                                          </p:stCondLst>
                                        </p:cTn>
                                        <p:tgtEl>
                                          <p:spTgt spid="186"/>
                                        </p:tgtEl>
                                        <p:attrNameLst>
                                          <p:attrName>style.visibility</p:attrName>
                                        </p:attrNameLst>
                                      </p:cBhvr>
                                      <p:to>
                                        <p:strVal val="visible"/>
                                      </p:to>
                                    </p:set>
                                    <p:animEffect transition="in" filter="fade">
                                      <p:cBhvr>
                                        <p:cTn id="16" dur="500"/>
                                        <p:tgtEl>
                                          <p:spTgt spid="186"/>
                                        </p:tgtEl>
                                      </p:cBhvr>
                                    </p:animEffect>
                                  </p:childTnLst>
                                </p:cTn>
                              </p:par>
                              <p:par>
                                <p:cTn id="17" presetID="10" presetClass="entr" presetSubtype="0" fill="hold" grpId="7" nodeType="withEffect">
                                  <p:stCondLst>
                                    <p:cond delay="0"/>
                                  </p:stCondLst>
                                  <p:childTnLst>
                                    <p:set>
                                      <p:cBhvr>
                                        <p:cTn id="18" dur="1" fill="hold">
                                          <p:stCondLst>
                                            <p:cond delay="0"/>
                                          </p:stCondLst>
                                        </p:cTn>
                                        <p:tgtEl>
                                          <p:spTgt spid="187"/>
                                        </p:tgtEl>
                                        <p:attrNameLst>
                                          <p:attrName>style.visibility</p:attrName>
                                        </p:attrNameLst>
                                      </p:cBhvr>
                                      <p:to>
                                        <p:strVal val="visible"/>
                                      </p:to>
                                    </p:set>
                                    <p:animEffect transition="in" filter="fade">
                                      <p:cBhvr>
                                        <p:cTn id="19" dur="500"/>
                                        <p:tgtEl>
                                          <p:spTgt spid="187"/>
                                        </p:tgtEl>
                                      </p:cBhvr>
                                    </p:animEffect>
                                  </p:childTnLst>
                                </p:cTn>
                              </p:par>
                              <p:par>
                                <p:cTn id="20" presetID="10" presetClass="entr" presetSubtype="0" fill="hold" grpId="8" nodeType="withEffect">
                                  <p:stCondLst>
                                    <p:cond delay="0"/>
                                  </p:stCondLst>
                                  <p:childTnLst>
                                    <p:set>
                                      <p:cBhvr>
                                        <p:cTn id="21" dur="1" fill="hold">
                                          <p:stCondLst>
                                            <p:cond delay="0"/>
                                          </p:stCondLst>
                                        </p:cTn>
                                        <p:tgtEl>
                                          <p:spTgt spid="188"/>
                                        </p:tgtEl>
                                        <p:attrNameLst>
                                          <p:attrName>style.visibility</p:attrName>
                                        </p:attrNameLst>
                                      </p:cBhvr>
                                      <p:to>
                                        <p:strVal val="visible"/>
                                      </p:to>
                                    </p:set>
                                    <p:animEffect transition="in" filter="fade">
                                      <p:cBhvr>
                                        <p:cTn id="22" dur="500"/>
                                        <p:tgtEl>
                                          <p:spTgt spid="18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9" nodeType="clickEffect">
                                  <p:stCondLst>
                                    <p:cond delay="0"/>
                                  </p:stCondLst>
                                  <p:childTnLst>
                                    <p:set>
                                      <p:cBhvr>
                                        <p:cTn id="41" dur="1" fill="hold">
                                          <p:stCondLst>
                                            <p:cond delay="0"/>
                                          </p:stCondLst>
                                        </p:cTn>
                                        <p:tgtEl>
                                          <p:spTgt spid="189"/>
                                        </p:tgtEl>
                                        <p:attrNameLst>
                                          <p:attrName>style.visibility</p:attrName>
                                        </p:attrNameLst>
                                      </p:cBhvr>
                                      <p:to>
                                        <p:strVal val="visible"/>
                                      </p:to>
                                    </p:set>
                                    <p:animEffect transition="in" filter="fade">
                                      <p:cBhvr>
                                        <p:cTn id="42" dur="5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10" uiExpand="1" build="p" animBg="1" advAuto="0"/>
      <p:bldP spid="17" grpId="0" animBg="1"/>
      <p:bldP spid="16" grpId="0" animBg="1"/>
      <p:bldP spid="18" grpId="0" animBg="1"/>
      <p:bldP spid="19" grpId="0" animBg="1"/>
      <p:bldP spid="185" grpId="5" animBg="1" advAuto="0"/>
      <p:bldP spid="186" grpId="6" animBg="1" advAuto="0"/>
      <p:bldP spid="187" grpId="7" animBg="1" advAuto="0"/>
      <p:bldP spid="188" grpId="8" animBg="1" advAuto="0"/>
      <p:bldP spid="189" grpId="9" animBg="1" advAuto="0"/>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六邊形 13"/>
          <p:cNvSpPr/>
          <p:nvPr/>
        </p:nvSpPr>
        <p:spPr>
          <a:xfrm>
            <a:off x="1898808" y="2304397"/>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5" name="六邊形 14"/>
          <p:cNvSpPr/>
          <p:nvPr/>
        </p:nvSpPr>
        <p:spPr>
          <a:xfrm>
            <a:off x="4778005" y="2281884"/>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6" name="六邊形 15"/>
          <p:cNvSpPr/>
          <p:nvPr/>
        </p:nvSpPr>
        <p:spPr>
          <a:xfrm>
            <a:off x="4778005" y="3397921"/>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7" name="六邊形 16"/>
          <p:cNvSpPr/>
          <p:nvPr/>
        </p:nvSpPr>
        <p:spPr>
          <a:xfrm>
            <a:off x="1921024" y="3358882"/>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91" name="Shape 191"/>
          <p:cNvSpPr>
            <a:spLocks noGrp="1"/>
          </p:cNvSpPr>
          <p:nvPr>
            <p:ph type="body" idx="1"/>
          </p:nvPr>
        </p:nvSpPr>
        <p:spPr>
          <a:xfrm>
            <a:off x="732367" y="1355212"/>
            <a:ext cx="7679267" cy="3613503"/>
          </a:xfrm>
          <a:prstGeom prst="rect">
            <a:avLst/>
          </a:prstGeom>
        </p:spPr>
        <p:txBody>
          <a:bodyPr/>
          <a:lstStyle>
            <a:lvl1pPr marL="342882" indent="-378880" defTabSz="719965">
              <a:lnSpc>
                <a:spcPts val="2100"/>
              </a:lnSpc>
              <a:spcBef>
                <a:spcPts val="800"/>
              </a:spcBef>
              <a:buFontTx/>
              <a:buAutoNum type="arabicPeriod" startAt="3"/>
              <a:defRPr sz="2100">
                <a:solidFill>
                  <a:schemeClr val="accent1"/>
                </a:solidFill>
                <a:latin typeface="Calibri Light"/>
                <a:ea typeface="Calibri Light"/>
                <a:cs typeface="Calibri Light"/>
                <a:sym typeface="Calibri Light"/>
              </a:defRPr>
            </a:lvl1pPr>
          </a:lstStyle>
          <a:p>
            <a:pPr indent="-342000">
              <a:lnSpc>
                <a:spcPts val="2600"/>
              </a:lnSpc>
              <a:spcBef>
                <a:spcPts val="0"/>
              </a:spcBef>
              <a:spcAft>
                <a:spcPts val="600"/>
              </a:spcAft>
            </a:pPr>
            <a:r>
              <a:rPr dirty="0"/>
              <a:t>Siu Ming is a clerk with a monthly salary of $15,000. What is his minimum monthly contribution for the Mandatory Provident Fund?</a:t>
            </a:r>
          </a:p>
        </p:txBody>
      </p:sp>
      <p:sp>
        <p:nvSpPr>
          <p:cNvPr id="192" name="Shape 192"/>
          <p:cNvSpPr>
            <a:spLocks noGrp="1"/>
          </p:cNvSpPr>
          <p:nvPr>
            <p:ph type="body" sz="quarter" idx="13"/>
          </p:nvPr>
        </p:nvSpPr>
        <p:spPr>
          <a:xfrm>
            <a:off x="732368" y="692154"/>
            <a:ext cx="7683866" cy="5558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1</a:t>
            </a:r>
          </a:p>
        </p:txBody>
      </p:sp>
      <p:sp>
        <p:nvSpPr>
          <p:cNvPr id="193" name="Shape 193"/>
          <p:cNvSpPr>
            <a:spLocks noGrp="1"/>
          </p:cNvSpPr>
          <p:nvPr>
            <p:ph type="sldNum" sz="quarter" idx="2"/>
          </p:nvPr>
        </p:nvSpPr>
        <p:spPr>
          <a:xfrm>
            <a:off x="8284633" y="6341724"/>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198" name="Shape 198"/>
          <p:cNvSpPr/>
          <p:nvPr/>
        </p:nvSpPr>
        <p:spPr>
          <a:xfrm>
            <a:off x="1841589" y="2529692"/>
            <a:ext cx="2555228"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A. $500</a:t>
            </a:r>
          </a:p>
        </p:txBody>
      </p:sp>
      <p:sp>
        <p:nvSpPr>
          <p:cNvPr id="199" name="Shape 199"/>
          <p:cNvSpPr/>
          <p:nvPr/>
        </p:nvSpPr>
        <p:spPr>
          <a:xfrm>
            <a:off x="4721846" y="2482339"/>
            <a:ext cx="2555229"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B. $750</a:t>
            </a:r>
          </a:p>
        </p:txBody>
      </p:sp>
      <p:sp>
        <p:nvSpPr>
          <p:cNvPr id="200" name="Shape 200"/>
          <p:cNvSpPr/>
          <p:nvPr/>
        </p:nvSpPr>
        <p:spPr>
          <a:xfrm>
            <a:off x="1858252" y="3584177"/>
            <a:ext cx="2555228"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C. $1,000</a:t>
            </a:r>
          </a:p>
        </p:txBody>
      </p:sp>
      <p:sp>
        <p:nvSpPr>
          <p:cNvPr id="201" name="Shape 201"/>
          <p:cNvSpPr/>
          <p:nvPr/>
        </p:nvSpPr>
        <p:spPr>
          <a:xfrm>
            <a:off x="4721846" y="3584176"/>
            <a:ext cx="2555229" cy="439365"/>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lgn="ctr">
              <a:defRPr sz="2100">
                <a:solidFill>
                  <a:schemeClr val="accent1"/>
                </a:solidFill>
                <a:latin typeface="Calibri Light"/>
                <a:ea typeface="Calibri Light"/>
                <a:cs typeface="Calibri Light"/>
                <a:sym typeface="Calibri Light"/>
              </a:defRPr>
            </a:lvl1pPr>
          </a:lstStyle>
          <a:p>
            <a:r>
              <a:rPr dirty="0"/>
              <a:t>D. $1,250</a:t>
            </a:r>
          </a:p>
        </p:txBody>
      </p:sp>
      <p:sp>
        <p:nvSpPr>
          <p:cNvPr id="202" name="Shape 202"/>
          <p:cNvSpPr/>
          <p:nvPr/>
        </p:nvSpPr>
        <p:spPr>
          <a:xfrm>
            <a:off x="4659032" y="2145216"/>
            <a:ext cx="2680858" cy="1163291"/>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5" nodeType="click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500"/>
                                        <p:tgtEl>
                                          <p:spTgt spid="198"/>
                                        </p:tgtEl>
                                      </p:cBhvr>
                                    </p:animEffect>
                                  </p:childTnLst>
                                </p:cTn>
                              </p:par>
                              <p:par>
                                <p:cTn id="8" presetID="10" presetClass="entr" presetSubtype="0" fill="hold" grpId="6" nodeType="withEffect">
                                  <p:stCondLst>
                                    <p:cond delay="0"/>
                                  </p:stCondLst>
                                  <p:childTnLst>
                                    <p:set>
                                      <p:cBhvr>
                                        <p:cTn id="9" dur="1" fill="hold">
                                          <p:stCondLst>
                                            <p:cond delay="0"/>
                                          </p:stCondLst>
                                        </p:cTn>
                                        <p:tgtEl>
                                          <p:spTgt spid="199"/>
                                        </p:tgtEl>
                                        <p:attrNameLst>
                                          <p:attrName>style.visibility</p:attrName>
                                        </p:attrNameLst>
                                      </p:cBhvr>
                                      <p:to>
                                        <p:strVal val="visible"/>
                                      </p:to>
                                    </p:set>
                                    <p:animEffect transition="in" filter="fade">
                                      <p:cBhvr>
                                        <p:cTn id="10" dur="500"/>
                                        <p:tgtEl>
                                          <p:spTgt spid="199"/>
                                        </p:tgtEl>
                                      </p:cBhvr>
                                    </p:animEffect>
                                  </p:childTnLst>
                                </p:cTn>
                              </p:par>
                              <p:par>
                                <p:cTn id="11" presetID="10" presetClass="entr" presetSubtype="0" fill="hold" grpId="7" nodeType="withEffect">
                                  <p:stCondLst>
                                    <p:cond delay="0"/>
                                  </p:stCondLst>
                                  <p:childTnLst>
                                    <p:set>
                                      <p:cBhvr>
                                        <p:cTn id="12" dur="1" fill="hold">
                                          <p:stCondLst>
                                            <p:cond delay="0"/>
                                          </p:stCondLst>
                                        </p:cTn>
                                        <p:tgtEl>
                                          <p:spTgt spid="200"/>
                                        </p:tgtEl>
                                        <p:attrNameLst>
                                          <p:attrName>style.visibility</p:attrName>
                                        </p:attrNameLst>
                                      </p:cBhvr>
                                      <p:to>
                                        <p:strVal val="visible"/>
                                      </p:to>
                                    </p:set>
                                    <p:animEffect transition="in" filter="fade">
                                      <p:cBhvr>
                                        <p:cTn id="13" dur="500"/>
                                        <p:tgtEl>
                                          <p:spTgt spid="200"/>
                                        </p:tgtEl>
                                      </p:cBhvr>
                                    </p:animEffect>
                                  </p:childTnLst>
                                </p:cTn>
                              </p:par>
                              <p:par>
                                <p:cTn id="14" presetID="10" presetClass="entr" presetSubtype="0" fill="hold" grpId="8" nodeType="withEffect">
                                  <p:stCondLst>
                                    <p:cond delay="0"/>
                                  </p:stCondLst>
                                  <p:childTnLst>
                                    <p:set>
                                      <p:cBhvr>
                                        <p:cTn id="15" dur="1" fill="hold">
                                          <p:stCondLst>
                                            <p:cond delay="0"/>
                                          </p:stCondLst>
                                        </p:cTn>
                                        <p:tgtEl>
                                          <p:spTgt spid="201"/>
                                        </p:tgtEl>
                                        <p:attrNameLst>
                                          <p:attrName>style.visibility</p:attrName>
                                        </p:attrNameLst>
                                      </p:cBhvr>
                                      <p:to>
                                        <p:strVal val="visible"/>
                                      </p:to>
                                    </p:set>
                                    <p:animEffect transition="in" filter="fade">
                                      <p:cBhvr>
                                        <p:cTn id="16" dur="500"/>
                                        <p:tgtEl>
                                          <p:spTgt spid="201"/>
                                        </p:tgtEl>
                                      </p:cBhvr>
                                    </p:animEffect>
                                  </p:childTnLst>
                                </p:cTn>
                              </p:par>
                              <p:par>
                                <p:cTn id="17" presetID="10" presetClass="entr" presetSubtype="0" fill="hold" grpId="9" nodeType="withEffect">
                                  <p:stCondLst>
                                    <p:cond delay="0"/>
                                  </p:stCondLst>
                                  <p:childTnLst>
                                    <p:set>
                                      <p:cBhvr>
                                        <p:cTn id="18" dur="1" fill="hold">
                                          <p:stCondLst>
                                            <p:cond delay="0"/>
                                          </p:stCondLst>
                                        </p:cTn>
                                        <p:tgtEl>
                                          <p:spTgt spid="191"/>
                                        </p:tgtEl>
                                        <p:attrNameLst>
                                          <p:attrName>style.visibility</p:attrName>
                                        </p:attrNameLst>
                                      </p:cBhvr>
                                      <p:to>
                                        <p:strVal val="visible"/>
                                      </p:to>
                                    </p:set>
                                    <p:animEffect transition="in" filter="fade">
                                      <p:cBhvr>
                                        <p:cTn id="19" dur="500"/>
                                        <p:tgtEl>
                                          <p:spTgt spid="19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10" nodeType="clickEffect">
                                  <p:stCondLst>
                                    <p:cond delay="0"/>
                                  </p:stCondLst>
                                  <p:childTnLst>
                                    <p:set>
                                      <p:cBhvr>
                                        <p:cTn id="35" dur="1" fill="hold">
                                          <p:stCondLst>
                                            <p:cond delay="0"/>
                                          </p:stCondLst>
                                        </p:cTn>
                                        <p:tgtEl>
                                          <p:spTgt spid="202"/>
                                        </p:tgtEl>
                                        <p:attrNameLst>
                                          <p:attrName>style.visibility</p:attrName>
                                        </p:attrNameLst>
                                      </p:cBhvr>
                                      <p:to>
                                        <p:strVal val="visible"/>
                                      </p:to>
                                    </p:set>
                                    <p:animEffect transition="in" filter="fade">
                                      <p:cBhvr>
                                        <p:cTn id="36"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91" grpId="9" animBg="1" advAuto="0"/>
      <p:bldP spid="198" grpId="5" animBg="1" advAuto="0"/>
      <p:bldP spid="199" grpId="6" animBg="1" advAuto="0"/>
      <p:bldP spid="200" grpId="7" animBg="1" advAuto="0"/>
      <p:bldP spid="201" grpId="8" animBg="1" advAuto="0"/>
      <p:bldP spid="202" grpId="1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p:cNvSpPr>
          <p:nvPr>
            <p:ph type="body" idx="1"/>
          </p:nvPr>
        </p:nvSpPr>
        <p:spPr>
          <a:xfrm>
            <a:off x="732367" y="1359560"/>
            <a:ext cx="7679267" cy="3613503"/>
          </a:xfrm>
          <a:prstGeom prst="rect">
            <a:avLst/>
          </a:prstGeom>
        </p:spPr>
        <p:txBody>
          <a:bodyPr/>
          <a:lstStyle/>
          <a:p>
            <a:pPr marL="342000" indent="-342000" defTabSz="719965">
              <a:lnSpc>
                <a:spcPts val="2600"/>
              </a:lnSpc>
              <a:spcBef>
                <a:spcPts val="0"/>
              </a:spcBef>
              <a:spcAft>
                <a:spcPts val="600"/>
              </a:spcAft>
              <a:buFontTx/>
              <a:buAutoNum type="arabicPeriod" startAt="4"/>
              <a:defRPr sz="2100">
                <a:solidFill>
                  <a:schemeClr val="accent1"/>
                </a:solidFill>
                <a:latin typeface="Calibri Light"/>
                <a:ea typeface="Calibri Light"/>
                <a:cs typeface="Calibri Light"/>
                <a:sym typeface="Calibri Light"/>
              </a:defRPr>
            </a:pPr>
            <a:r>
              <a:rPr dirty="0"/>
              <a:t>Which of the following type(s) of employees is/are required </a:t>
            </a:r>
            <a:r>
              <a:rPr dirty="0" smtClean="0"/>
              <a:t>to </a:t>
            </a:r>
            <a:r>
              <a:rPr dirty="0"/>
              <a:t>contribute to the Mandatory Provident Fund?</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Full-time </a:t>
            </a:r>
            <a:r>
              <a:rPr dirty="0"/>
              <a:t>employees</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Part-time </a:t>
            </a:r>
            <a:r>
              <a:rPr dirty="0"/>
              <a:t>employees</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Self-employed </a:t>
            </a:r>
            <a:r>
              <a:rPr dirty="0"/>
              <a:t>persons</a:t>
            </a:r>
          </a:p>
        </p:txBody>
      </p:sp>
      <p:sp>
        <p:nvSpPr>
          <p:cNvPr id="205" name="Shape 205"/>
          <p:cNvSpPr>
            <a:spLocks noGrp="1"/>
          </p:cNvSpPr>
          <p:nvPr>
            <p:ph type="body" sz="quarter" idx="13"/>
          </p:nvPr>
        </p:nvSpPr>
        <p:spPr>
          <a:xfrm>
            <a:off x="732368" y="692154"/>
            <a:ext cx="7683866" cy="57504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1</a:t>
            </a:r>
          </a:p>
        </p:txBody>
      </p:sp>
      <p:sp>
        <p:nvSpPr>
          <p:cNvPr id="19" name="六邊形 18"/>
          <p:cNvSpPr/>
          <p:nvPr/>
        </p:nvSpPr>
        <p:spPr>
          <a:xfrm>
            <a:off x="1846696" y="3553174"/>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0" name="六邊形 19"/>
          <p:cNvSpPr/>
          <p:nvPr/>
        </p:nvSpPr>
        <p:spPr>
          <a:xfrm>
            <a:off x="4725893" y="3530661"/>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1" name="六邊形 20"/>
          <p:cNvSpPr/>
          <p:nvPr/>
        </p:nvSpPr>
        <p:spPr>
          <a:xfrm>
            <a:off x="4725893" y="4646698"/>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2" name="六邊形 21"/>
          <p:cNvSpPr/>
          <p:nvPr/>
        </p:nvSpPr>
        <p:spPr>
          <a:xfrm>
            <a:off x="1868912" y="4607659"/>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06" name="Shape 206"/>
          <p:cNvSpPr>
            <a:spLocks noGrp="1"/>
          </p:cNvSpPr>
          <p:nvPr>
            <p:ph type="sldNum" sz="quarter" idx="2"/>
          </p:nvPr>
        </p:nvSpPr>
        <p:spPr>
          <a:xfrm>
            <a:off x="8284633" y="640637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211" name="Shape 211"/>
          <p:cNvSpPr/>
          <p:nvPr/>
        </p:nvSpPr>
        <p:spPr>
          <a:xfrm>
            <a:off x="1484405" y="3752529"/>
            <a:ext cx="3082831"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A. (1</a:t>
            </a:r>
            <a:r>
              <a:rPr dirty="0" smtClean="0"/>
              <a:t>),</a:t>
            </a:r>
            <a:r>
              <a:rPr lang="en-US" dirty="0" smtClean="0"/>
              <a:t> </a:t>
            </a:r>
            <a:r>
              <a:rPr dirty="0" smtClean="0"/>
              <a:t>(</a:t>
            </a:r>
            <a:r>
              <a:rPr dirty="0"/>
              <a:t>2) Only</a:t>
            </a:r>
          </a:p>
        </p:txBody>
      </p:sp>
      <p:sp>
        <p:nvSpPr>
          <p:cNvPr id="212" name="Shape 212"/>
          <p:cNvSpPr/>
          <p:nvPr/>
        </p:nvSpPr>
        <p:spPr>
          <a:xfrm>
            <a:off x="4536556" y="3744761"/>
            <a:ext cx="2940558"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B. (1</a:t>
            </a:r>
            <a:r>
              <a:rPr dirty="0" smtClean="0"/>
              <a:t>),</a:t>
            </a:r>
            <a:r>
              <a:rPr lang="en-US" dirty="0" smtClean="0"/>
              <a:t> </a:t>
            </a:r>
            <a:r>
              <a:rPr dirty="0" smtClean="0"/>
              <a:t>(</a:t>
            </a:r>
            <a:r>
              <a:rPr dirty="0"/>
              <a:t>3) Only</a:t>
            </a:r>
          </a:p>
        </p:txBody>
      </p:sp>
      <p:sp>
        <p:nvSpPr>
          <p:cNvPr id="213" name="Shape 213"/>
          <p:cNvSpPr/>
          <p:nvPr/>
        </p:nvSpPr>
        <p:spPr>
          <a:xfrm>
            <a:off x="1513353" y="4847495"/>
            <a:ext cx="3053883"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C. (2</a:t>
            </a:r>
            <a:r>
              <a:rPr dirty="0" smtClean="0"/>
              <a:t>),</a:t>
            </a:r>
            <a:r>
              <a:rPr lang="en-US" dirty="0" smtClean="0"/>
              <a:t> </a:t>
            </a:r>
            <a:r>
              <a:rPr dirty="0" smtClean="0"/>
              <a:t>(</a:t>
            </a:r>
            <a:r>
              <a:rPr dirty="0"/>
              <a:t>3) Only</a:t>
            </a:r>
          </a:p>
        </p:txBody>
      </p:sp>
      <p:sp>
        <p:nvSpPr>
          <p:cNvPr id="214" name="Shape 214"/>
          <p:cNvSpPr/>
          <p:nvPr/>
        </p:nvSpPr>
        <p:spPr>
          <a:xfrm>
            <a:off x="4609550" y="4855101"/>
            <a:ext cx="2902130"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D. (1</a:t>
            </a:r>
            <a:r>
              <a:rPr dirty="0" smtClean="0"/>
              <a:t>),</a:t>
            </a:r>
            <a:r>
              <a:rPr lang="en-US" dirty="0" smtClean="0"/>
              <a:t> </a:t>
            </a:r>
            <a:r>
              <a:rPr dirty="0" smtClean="0"/>
              <a:t>(</a:t>
            </a:r>
            <a:r>
              <a:rPr dirty="0"/>
              <a:t>2) and (3)</a:t>
            </a:r>
          </a:p>
        </p:txBody>
      </p:sp>
      <p:sp>
        <p:nvSpPr>
          <p:cNvPr id="215" name="Shape 215"/>
          <p:cNvSpPr/>
          <p:nvPr/>
        </p:nvSpPr>
        <p:spPr>
          <a:xfrm>
            <a:off x="4768207" y="4508375"/>
            <a:ext cx="2519571" cy="1135699"/>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
        <p:nvSpPr>
          <p:cNvPr id="14" name="Google Shape;230;p63"/>
          <p:cNvSpPr txBox="1"/>
          <p:nvPr/>
        </p:nvSpPr>
        <p:spPr>
          <a:xfrm>
            <a:off x="2880000" y="288000"/>
            <a:ext cx="5580000" cy="900000"/>
          </a:xfrm>
          <a:prstGeom prst="rect">
            <a:avLst/>
          </a:prstGeom>
          <a:noFill/>
          <a:ln w="9525" cap="flat" cmpd="sng">
            <a:solidFill>
              <a:srgbClr val="171616"/>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
                <a:srgbClr val="FF0000"/>
              </a:buClr>
              <a:buSzPts val="1800"/>
              <a:buFont typeface="Arial"/>
              <a:buNone/>
              <a:tabLst/>
              <a:defRPr/>
            </a:pPr>
            <a:r>
              <a:rPr kumimoji="0" lang="en-US" sz="1800" b="1" i="0" u="none" strike="noStrike" kern="0" cap="none" spc="0" normalizeH="0" baseline="0" noProof="0" dirty="0" smtClean="0">
                <a:ln>
                  <a:noFill/>
                </a:ln>
                <a:solidFill>
                  <a:srgbClr val="FF0000"/>
                </a:solidFill>
                <a:effectLst/>
                <a:uLnTx/>
                <a:uFillTx/>
                <a:latin typeface="Arial"/>
                <a:cs typeface="Arial"/>
                <a:sym typeface="Arial"/>
              </a:rPr>
              <a:t>For details of </a:t>
            </a:r>
            <a:r>
              <a:rPr kumimoji="0" lang="en-US" sz="1800" b="1" i="0" u="none" strike="noStrike" kern="0" cap="none" spc="0" normalizeH="0" baseline="0" noProof="0" dirty="0" smtClean="0">
                <a:ln>
                  <a:noFill/>
                </a:ln>
                <a:solidFill>
                  <a:srgbClr val="FF0000"/>
                </a:solidFill>
                <a:effectLst/>
                <a:uLnTx/>
                <a:uFillTx/>
                <a:latin typeface="Arial"/>
                <a:ea typeface="Arial"/>
                <a:cs typeface="Arial"/>
                <a:sym typeface="Arial"/>
              </a:rPr>
              <a:t>Mandatory Provident Fund</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 please refer to ‘</a:t>
            </a:r>
            <a:r>
              <a:rPr kumimoji="0" lang="en-US" sz="1800" b="1" i="0" u="sng" strike="noStrike" kern="0" cap="none" spc="0" normalizeH="0" baseline="0" noProof="0" dirty="0" smtClean="0">
                <a:ln>
                  <a:noFill/>
                </a:ln>
                <a:solidFill>
                  <a:srgbClr val="003C4B"/>
                </a:solidFill>
                <a:effectLst/>
                <a:uLnTx/>
                <a:uFillTx/>
                <a:latin typeface="Arial"/>
                <a:cs typeface="Arial"/>
                <a:sym typeface="Arial"/>
                <a:hlinkClick r:id="rId2" action="ppaction://hlinksldjump"/>
              </a:rPr>
              <a:t>Mandatory Provident Fund knowledge</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 on slide</a:t>
            </a:r>
            <a:r>
              <a:rPr kumimoji="0" lang="en-US" sz="1800" b="1" i="0" u="none" strike="noStrike" kern="0" cap="none" spc="0" normalizeH="0" noProof="0" dirty="0" smtClean="0">
                <a:ln>
                  <a:noFill/>
                </a:ln>
                <a:solidFill>
                  <a:srgbClr val="FF0000"/>
                </a:solidFill>
                <a:effectLst/>
                <a:uLnTx/>
                <a:uFillTx/>
                <a:latin typeface="Arial"/>
                <a:cs typeface="Arial"/>
                <a:sym typeface="Arial"/>
              </a:rPr>
              <a:t> </a:t>
            </a:r>
            <a:r>
              <a:rPr kumimoji="0" lang="en-US" sz="1800" b="1" i="0" u="none" strike="noStrike" kern="0" cap="none" spc="0" normalizeH="0" baseline="0" noProof="0" dirty="0" smtClean="0">
                <a:ln>
                  <a:noFill/>
                </a:ln>
                <a:solidFill>
                  <a:srgbClr val="FF0000"/>
                </a:solidFill>
                <a:effectLst/>
                <a:uLnTx/>
                <a:uFillTx/>
                <a:latin typeface="Arial"/>
                <a:cs typeface="Arial"/>
                <a:sym typeface="Arial"/>
              </a:rPr>
              <a:t>14.</a:t>
            </a:r>
            <a:r>
              <a:rPr kumimoji="0" lang="en-US" sz="1800" b="1" i="0" u="none" strike="noStrike" kern="0" cap="none" spc="0" normalizeH="0" baseline="0" noProof="0" dirty="0" smtClean="0">
                <a:ln>
                  <a:noFill/>
                </a:ln>
                <a:solidFill>
                  <a:srgbClr val="FF0000"/>
                </a:solidFill>
                <a:effectLst/>
                <a:uLnTx/>
                <a:uFillTx/>
                <a:latin typeface="Arial"/>
                <a:ea typeface="Arial"/>
                <a:cs typeface="Arial"/>
                <a:sym typeface="Arial"/>
              </a:rPr>
              <a:t> </a:t>
            </a:r>
            <a:endParaRPr kumimoji="0" sz="1400" b="0" i="0" u="none" strike="noStrike" kern="0" cap="none" spc="0" normalizeH="0" baseline="0" noProof="0" dirty="0" smtClean="0">
              <a:ln>
                <a:noFill/>
              </a:ln>
              <a:solidFill>
                <a:srgbClr val="000000"/>
              </a:solidFill>
              <a:effectLst/>
              <a:uLnTx/>
              <a:uFillTx/>
              <a:latin typeface="Arial"/>
              <a:cs typeface="Arial"/>
              <a:sym typeface="Arial"/>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5" nodeType="clickEffect">
                                  <p:stCondLst>
                                    <p:cond delay="0"/>
                                  </p:stCondLst>
                                  <p:childTnLst>
                                    <p:set>
                                      <p:cBhvr>
                                        <p:cTn id="6" dur="1" fill="hold">
                                          <p:stCondLst>
                                            <p:cond delay="0"/>
                                          </p:stCondLst>
                                        </p:cTn>
                                        <p:tgtEl>
                                          <p:spTgt spid="211"/>
                                        </p:tgtEl>
                                        <p:attrNameLst>
                                          <p:attrName>style.visibility</p:attrName>
                                        </p:attrNameLst>
                                      </p:cBhvr>
                                      <p:to>
                                        <p:strVal val="visible"/>
                                      </p:to>
                                    </p:set>
                                    <p:animEffect transition="in" filter="fade">
                                      <p:cBhvr>
                                        <p:cTn id="7" dur="500"/>
                                        <p:tgtEl>
                                          <p:spTgt spid="211"/>
                                        </p:tgtEl>
                                      </p:cBhvr>
                                    </p:animEffect>
                                  </p:childTnLst>
                                </p:cTn>
                              </p:par>
                              <p:par>
                                <p:cTn id="8" presetID="10" presetClass="entr" presetSubtype="0" fill="hold" grpId="6" nodeType="withEffect">
                                  <p:stCondLst>
                                    <p:cond delay="0"/>
                                  </p:stCondLst>
                                  <p:childTnLst>
                                    <p:set>
                                      <p:cBhvr>
                                        <p:cTn id="9" dur="1" fill="hold">
                                          <p:stCondLst>
                                            <p:cond delay="0"/>
                                          </p:stCondLst>
                                        </p:cTn>
                                        <p:tgtEl>
                                          <p:spTgt spid="212"/>
                                        </p:tgtEl>
                                        <p:attrNameLst>
                                          <p:attrName>style.visibility</p:attrName>
                                        </p:attrNameLst>
                                      </p:cBhvr>
                                      <p:to>
                                        <p:strVal val="visible"/>
                                      </p:to>
                                    </p:set>
                                    <p:animEffect transition="in" filter="fade">
                                      <p:cBhvr>
                                        <p:cTn id="10" dur="500"/>
                                        <p:tgtEl>
                                          <p:spTgt spid="212"/>
                                        </p:tgtEl>
                                      </p:cBhvr>
                                    </p:animEffect>
                                  </p:childTnLst>
                                </p:cTn>
                              </p:par>
                              <p:par>
                                <p:cTn id="11" presetID="10" presetClass="entr" presetSubtype="0" fill="hold" grpId="7" nodeType="with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fade">
                                      <p:cBhvr>
                                        <p:cTn id="13" dur="500"/>
                                        <p:tgtEl>
                                          <p:spTgt spid="213"/>
                                        </p:tgtEl>
                                      </p:cBhvr>
                                    </p:animEffect>
                                  </p:childTnLst>
                                </p:cTn>
                              </p:par>
                              <p:par>
                                <p:cTn id="14" presetID="10" presetClass="entr" presetSubtype="0" fill="hold" grpId="8" nodeType="withEffect">
                                  <p:stCondLst>
                                    <p:cond delay="0"/>
                                  </p:stCondLst>
                                  <p:childTnLst>
                                    <p:set>
                                      <p:cBhvr>
                                        <p:cTn id="15" dur="1" fill="hold">
                                          <p:stCondLst>
                                            <p:cond delay="0"/>
                                          </p:stCondLst>
                                        </p:cTn>
                                        <p:tgtEl>
                                          <p:spTgt spid="214"/>
                                        </p:tgtEl>
                                        <p:attrNameLst>
                                          <p:attrName>style.visibility</p:attrName>
                                        </p:attrNameLst>
                                      </p:cBhvr>
                                      <p:to>
                                        <p:strVal val="visible"/>
                                      </p:to>
                                    </p:set>
                                    <p:animEffect transition="in" filter="fade">
                                      <p:cBhvr>
                                        <p:cTn id="16" dur="500"/>
                                        <p:tgtEl>
                                          <p:spTgt spid="214"/>
                                        </p:tgtEl>
                                      </p:cBhvr>
                                    </p:animEffect>
                                  </p:childTnLst>
                                </p:cTn>
                              </p:par>
                              <p:par>
                                <p:cTn id="17" presetID="10" presetClass="entr" presetSubtype="0" fill="hold" grpId="10" nodeType="withEffect">
                                  <p:stCondLst>
                                    <p:cond delay="0"/>
                                  </p:stCondLst>
                                  <p:childTnLst>
                                    <p:set>
                                      <p:cBhvr>
                                        <p:cTn id="18" dur="1" fill="hold">
                                          <p:stCondLst>
                                            <p:cond delay="0"/>
                                          </p:stCondLst>
                                        </p:cTn>
                                        <p:tgtEl>
                                          <p:spTgt spid="204">
                                            <p:bg/>
                                          </p:spTgt>
                                        </p:tgtEl>
                                        <p:attrNameLst>
                                          <p:attrName>style.visibility</p:attrName>
                                        </p:attrNameLst>
                                      </p:cBhvr>
                                      <p:to>
                                        <p:strVal val="visible"/>
                                      </p:to>
                                    </p:set>
                                    <p:animEffect transition="in" filter="fade">
                                      <p:cBhvr>
                                        <p:cTn id="19" dur="500"/>
                                        <p:tgtEl>
                                          <p:spTgt spid="20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10" nodeType="withEffect">
                                  <p:stCondLst>
                                    <p:cond delay="0"/>
                                  </p:stCondLst>
                                  <p:childTnLst>
                                    <p:set>
                                      <p:cBhvr>
                                        <p:cTn id="24" dur="1" fill="hold">
                                          <p:stCondLst>
                                            <p:cond delay="0"/>
                                          </p:stCondLst>
                                        </p:cTn>
                                        <p:tgtEl>
                                          <p:spTgt spid="204">
                                            <p:txEl>
                                              <p:pRg st="0" end="0"/>
                                            </p:txEl>
                                          </p:spTgt>
                                        </p:tgtEl>
                                        <p:attrNameLst>
                                          <p:attrName>style.visibility</p:attrName>
                                        </p:attrNameLst>
                                      </p:cBhvr>
                                      <p:to>
                                        <p:strVal val="visible"/>
                                      </p:to>
                                    </p:set>
                                    <p:animEffect transition="in" filter="fade">
                                      <p:cBhvr>
                                        <p:cTn id="25" dur="500"/>
                                        <p:tgtEl>
                                          <p:spTgt spid="204">
                                            <p:txEl>
                                              <p:pRg st="0" end="0"/>
                                            </p:txEl>
                                          </p:spTgt>
                                        </p:tgtEl>
                                      </p:cBhvr>
                                    </p:animEffect>
                                  </p:childTnLst>
                                </p:cTn>
                              </p:par>
                              <p:par>
                                <p:cTn id="26" presetID="10" presetClass="entr" presetSubtype="0" fill="hold" grpId="10" nodeType="withEffect">
                                  <p:stCondLst>
                                    <p:cond delay="0"/>
                                  </p:stCondLst>
                                  <p:childTnLst>
                                    <p:set>
                                      <p:cBhvr>
                                        <p:cTn id="27" dur="1" fill="hold">
                                          <p:stCondLst>
                                            <p:cond delay="0"/>
                                          </p:stCondLst>
                                        </p:cTn>
                                        <p:tgtEl>
                                          <p:spTgt spid="204">
                                            <p:txEl>
                                              <p:pRg st="1" end="1"/>
                                            </p:txEl>
                                          </p:spTgt>
                                        </p:tgtEl>
                                        <p:attrNameLst>
                                          <p:attrName>style.visibility</p:attrName>
                                        </p:attrNameLst>
                                      </p:cBhvr>
                                      <p:to>
                                        <p:strVal val="visible"/>
                                      </p:to>
                                    </p:set>
                                    <p:animEffect transition="in" filter="fade">
                                      <p:cBhvr>
                                        <p:cTn id="28" dur="500"/>
                                        <p:tgtEl>
                                          <p:spTgt spid="204">
                                            <p:txEl>
                                              <p:pRg st="1" end="1"/>
                                            </p:txEl>
                                          </p:spTgt>
                                        </p:tgtEl>
                                      </p:cBhvr>
                                    </p:animEffect>
                                  </p:childTnLst>
                                </p:cTn>
                              </p:par>
                              <p:par>
                                <p:cTn id="29" presetID="10" presetClass="entr" presetSubtype="0" fill="hold" grpId="10" nodeType="withEffect">
                                  <p:stCondLst>
                                    <p:cond delay="0"/>
                                  </p:stCondLst>
                                  <p:childTnLst>
                                    <p:set>
                                      <p:cBhvr>
                                        <p:cTn id="30" dur="1" fill="hold">
                                          <p:stCondLst>
                                            <p:cond delay="0"/>
                                          </p:stCondLst>
                                        </p:cTn>
                                        <p:tgtEl>
                                          <p:spTgt spid="204">
                                            <p:txEl>
                                              <p:pRg st="2" end="2"/>
                                            </p:txEl>
                                          </p:spTgt>
                                        </p:tgtEl>
                                        <p:attrNameLst>
                                          <p:attrName>style.visibility</p:attrName>
                                        </p:attrNameLst>
                                      </p:cBhvr>
                                      <p:to>
                                        <p:strVal val="visible"/>
                                      </p:to>
                                    </p:set>
                                    <p:animEffect transition="in" filter="fade">
                                      <p:cBhvr>
                                        <p:cTn id="31" dur="500"/>
                                        <p:tgtEl>
                                          <p:spTgt spid="204">
                                            <p:txEl>
                                              <p:pRg st="2" end="2"/>
                                            </p:txEl>
                                          </p:spTgt>
                                        </p:tgtEl>
                                      </p:cBhvr>
                                    </p:animEffect>
                                  </p:childTnLst>
                                </p:cTn>
                              </p:par>
                              <p:par>
                                <p:cTn id="32" presetID="10" presetClass="entr" presetSubtype="0" fill="hold" grpId="10" nodeType="withEffect">
                                  <p:stCondLst>
                                    <p:cond delay="0"/>
                                  </p:stCondLst>
                                  <p:childTnLst>
                                    <p:set>
                                      <p:cBhvr>
                                        <p:cTn id="33" dur="1" fill="hold">
                                          <p:stCondLst>
                                            <p:cond delay="0"/>
                                          </p:stCondLst>
                                        </p:cTn>
                                        <p:tgtEl>
                                          <p:spTgt spid="204">
                                            <p:txEl>
                                              <p:pRg st="3" end="3"/>
                                            </p:txEl>
                                          </p:spTgt>
                                        </p:tgtEl>
                                        <p:attrNameLst>
                                          <p:attrName>style.visibility</p:attrName>
                                        </p:attrNameLst>
                                      </p:cBhvr>
                                      <p:to>
                                        <p:strVal val="visible"/>
                                      </p:to>
                                    </p:set>
                                    <p:animEffect transition="in" filter="fade">
                                      <p:cBhvr>
                                        <p:cTn id="34" dur="500"/>
                                        <p:tgtEl>
                                          <p:spTgt spid="204">
                                            <p:txEl>
                                              <p:pRg st="3" end="3"/>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15"/>
                                        </p:tgtEl>
                                        <p:attrNameLst>
                                          <p:attrName>style.visibility</p:attrName>
                                        </p:attrNameLst>
                                      </p:cBhvr>
                                      <p:to>
                                        <p:strVal val="visible"/>
                                      </p:to>
                                    </p:set>
                                    <p:animEffect transition="in" filter="fade">
                                      <p:cBhvr>
                                        <p:cTn id="51" dur="5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10" uiExpand="1" build="p" bldLvl="5" animBg="1" advAuto="0"/>
      <p:bldP spid="19" grpId="0" animBg="1"/>
      <p:bldP spid="20" grpId="0" animBg="1"/>
      <p:bldP spid="21" grpId="0" animBg="1"/>
      <p:bldP spid="22" grpId="0" animBg="1"/>
      <p:bldP spid="211" grpId="5" animBg="1" advAuto="0"/>
      <p:bldP spid="212" grpId="6" animBg="1" advAuto="0"/>
      <p:bldP spid="213" grpId="7" animBg="1" advAuto="0"/>
      <p:bldP spid="214" grpId="8" animBg="1" advAuto="0"/>
      <p:bldP spid="215"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Shape 217"/>
          <p:cNvSpPr>
            <a:spLocks noGrp="1"/>
          </p:cNvSpPr>
          <p:nvPr>
            <p:ph type="body" idx="1"/>
          </p:nvPr>
        </p:nvSpPr>
        <p:spPr>
          <a:xfrm>
            <a:off x="732367" y="1360652"/>
            <a:ext cx="7679267" cy="3613503"/>
          </a:xfrm>
          <a:prstGeom prst="rect">
            <a:avLst/>
          </a:prstGeom>
        </p:spPr>
        <p:txBody>
          <a:bodyPr/>
          <a:lstStyle/>
          <a:p>
            <a:pPr marL="342000" indent="-342000" defTabSz="719965">
              <a:lnSpc>
                <a:spcPts val="2600"/>
              </a:lnSpc>
              <a:spcBef>
                <a:spcPts val="0"/>
              </a:spcBef>
              <a:spcAft>
                <a:spcPts val="600"/>
              </a:spcAft>
              <a:buFontTx/>
              <a:buAutoNum type="arabicPeriod" startAt="5"/>
              <a:defRPr sz="2100">
                <a:solidFill>
                  <a:schemeClr val="accent1"/>
                </a:solidFill>
                <a:latin typeface="Calibri Light"/>
                <a:ea typeface="Calibri Light"/>
                <a:cs typeface="Calibri Light"/>
                <a:sym typeface="Calibri Light"/>
              </a:defRPr>
            </a:pPr>
            <a:r>
              <a:rPr dirty="0"/>
              <a:t>Which of the following type(s) of workers is/are covered by </a:t>
            </a:r>
            <a:r>
              <a:rPr dirty="0" smtClean="0"/>
              <a:t>the</a:t>
            </a:r>
            <a:r>
              <a:rPr lang="en-US" dirty="0"/>
              <a:t> </a:t>
            </a:r>
            <a:r>
              <a:rPr dirty="0" smtClean="0"/>
              <a:t>minimum </a:t>
            </a:r>
            <a:r>
              <a:rPr dirty="0"/>
              <a:t>wage? </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Full-time </a:t>
            </a:r>
            <a:r>
              <a:rPr dirty="0"/>
              <a:t>employees</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Part-time </a:t>
            </a:r>
            <a:r>
              <a:rPr dirty="0"/>
              <a:t>employees</a:t>
            </a:r>
          </a:p>
          <a:p>
            <a:pPr marL="341313" indent="14288" defTabSz="719965">
              <a:lnSpc>
                <a:spcPts val="2600"/>
              </a:lnSpc>
              <a:spcBef>
                <a:spcPts val="0"/>
              </a:spcBef>
              <a:spcAft>
                <a:spcPts val="600"/>
              </a:spcAft>
              <a:buFontTx/>
              <a:buAutoNum type="arabicParenBoth"/>
              <a:defRPr sz="2100">
                <a:solidFill>
                  <a:schemeClr val="accent1"/>
                </a:solidFill>
                <a:latin typeface="Calibri Light"/>
                <a:ea typeface="Calibri Light"/>
                <a:cs typeface="Calibri Light"/>
                <a:sym typeface="Calibri Light"/>
              </a:defRPr>
            </a:pPr>
            <a:r>
              <a:rPr lang="en-US" dirty="0" smtClean="0"/>
              <a:t> </a:t>
            </a:r>
            <a:r>
              <a:rPr dirty="0" smtClean="0"/>
              <a:t>Self-employed </a:t>
            </a:r>
            <a:r>
              <a:rPr dirty="0"/>
              <a:t>persons</a:t>
            </a:r>
          </a:p>
        </p:txBody>
      </p:sp>
      <p:sp>
        <p:nvSpPr>
          <p:cNvPr id="218" name="Shape 218"/>
          <p:cNvSpPr>
            <a:spLocks noGrp="1"/>
          </p:cNvSpPr>
          <p:nvPr>
            <p:ph type="body" sz="quarter" idx="13"/>
          </p:nvPr>
        </p:nvSpPr>
        <p:spPr>
          <a:xfrm>
            <a:off x="732368" y="692154"/>
            <a:ext cx="7683866" cy="60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1</a:t>
            </a:r>
          </a:p>
        </p:txBody>
      </p:sp>
      <p:sp>
        <p:nvSpPr>
          <p:cNvPr id="14" name="六邊形 13"/>
          <p:cNvSpPr/>
          <p:nvPr/>
        </p:nvSpPr>
        <p:spPr>
          <a:xfrm>
            <a:off x="1837752" y="3563028"/>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5" name="六邊形 14"/>
          <p:cNvSpPr/>
          <p:nvPr/>
        </p:nvSpPr>
        <p:spPr>
          <a:xfrm>
            <a:off x="4716949" y="3540515"/>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6" name="六邊形 15"/>
          <p:cNvSpPr/>
          <p:nvPr/>
        </p:nvSpPr>
        <p:spPr>
          <a:xfrm>
            <a:off x="4716949" y="4656552"/>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17" name="六邊形 16"/>
          <p:cNvSpPr/>
          <p:nvPr/>
        </p:nvSpPr>
        <p:spPr>
          <a:xfrm>
            <a:off x="1859968" y="4617513"/>
            <a:ext cx="2561885" cy="889957"/>
          </a:xfrm>
          <a:prstGeom prst="hexagon">
            <a:avLst/>
          </a:prstGeom>
          <a:solidFill>
            <a:srgbClr val="F3C3D9"/>
          </a:solidFill>
          <a:ln w="38100">
            <a:no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TW" altLang="en-US"/>
          </a:p>
        </p:txBody>
      </p:sp>
      <p:sp>
        <p:nvSpPr>
          <p:cNvPr id="219" name="Shape 219"/>
          <p:cNvSpPr>
            <a:spLocks noGrp="1"/>
          </p:cNvSpPr>
          <p:nvPr>
            <p:ph type="sldNum" sz="quarter" idx="2"/>
          </p:nvPr>
        </p:nvSpPr>
        <p:spPr>
          <a:xfrm>
            <a:off x="8284633" y="640637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225" name="Shape 225"/>
          <p:cNvSpPr/>
          <p:nvPr/>
        </p:nvSpPr>
        <p:spPr>
          <a:xfrm>
            <a:off x="4569766" y="3734368"/>
            <a:ext cx="2856249" cy="446219"/>
          </a:xfrm>
          <a:prstGeom prst="rect">
            <a:avLst/>
          </a:prstGeom>
          <a:ln w="12700">
            <a:miter lim="400000"/>
          </a:ln>
          <a:extLst>
            <a:ext uri="{C572A759-6A51-4108-AA02-DFA0A04FC94B}">
              <ma14:wrappingTextBoxFlag xmlns="" xmlns:ma14="http://schemas.microsoft.com/office/mac/drawingml/2011/main" val="1"/>
            </a:ext>
          </a:extLst>
        </p:spPr>
        <p:txBody>
          <a:bodyPr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B. (1</a:t>
            </a:r>
            <a:r>
              <a:rPr dirty="0" smtClean="0"/>
              <a:t>),</a:t>
            </a:r>
            <a:r>
              <a:rPr lang="en-US" dirty="0" smtClean="0"/>
              <a:t> </a:t>
            </a:r>
            <a:r>
              <a:rPr dirty="0" smtClean="0"/>
              <a:t>(</a:t>
            </a:r>
            <a:r>
              <a:rPr dirty="0"/>
              <a:t>3) Only</a:t>
            </a:r>
          </a:p>
        </p:txBody>
      </p:sp>
      <p:sp>
        <p:nvSpPr>
          <p:cNvPr id="228" name="Shape 228"/>
          <p:cNvSpPr/>
          <p:nvPr/>
        </p:nvSpPr>
        <p:spPr>
          <a:xfrm>
            <a:off x="1837752" y="3494271"/>
            <a:ext cx="2702103" cy="982444"/>
          </a:xfrm>
          <a:prstGeom prst="ellipse">
            <a:avLst/>
          </a:prstGeom>
          <a:ln w="63500">
            <a:solidFill>
              <a:srgbClr val="C00000"/>
            </a:solidFill>
            <a:miter/>
          </a:ln>
        </p:spPr>
        <p:txBody>
          <a:bodyPr lIns="45718" tIns="45718" rIns="45718" bIns="45718" anchor="ctr"/>
          <a:lstStyle/>
          <a:p>
            <a:pPr>
              <a:defRPr sz="2400">
                <a:solidFill>
                  <a:srgbClr val="645F9B"/>
                </a:solidFill>
                <a:latin typeface="Arial"/>
                <a:ea typeface="Arial"/>
                <a:cs typeface="Arial"/>
                <a:sym typeface="Arial"/>
              </a:defRPr>
            </a:pPr>
            <a:endParaRPr/>
          </a:p>
        </p:txBody>
      </p:sp>
      <p:sp>
        <p:nvSpPr>
          <p:cNvPr id="19" name="Shape 211"/>
          <p:cNvSpPr/>
          <p:nvPr/>
        </p:nvSpPr>
        <p:spPr>
          <a:xfrm>
            <a:off x="1484405" y="3752529"/>
            <a:ext cx="3082831"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A. (1</a:t>
            </a:r>
            <a:r>
              <a:rPr dirty="0" smtClean="0"/>
              <a:t>),</a:t>
            </a:r>
            <a:r>
              <a:rPr lang="en-US" dirty="0" smtClean="0"/>
              <a:t> </a:t>
            </a:r>
            <a:r>
              <a:rPr dirty="0" smtClean="0"/>
              <a:t>(</a:t>
            </a:r>
            <a:r>
              <a:rPr dirty="0"/>
              <a:t>2) Only</a:t>
            </a:r>
          </a:p>
        </p:txBody>
      </p:sp>
      <p:sp>
        <p:nvSpPr>
          <p:cNvPr id="22" name="Shape 213"/>
          <p:cNvSpPr/>
          <p:nvPr/>
        </p:nvSpPr>
        <p:spPr>
          <a:xfrm>
            <a:off x="1513353" y="4847495"/>
            <a:ext cx="3053883"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C. (2</a:t>
            </a:r>
            <a:r>
              <a:rPr dirty="0" smtClean="0"/>
              <a:t>),</a:t>
            </a:r>
            <a:r>
              <a:rPr lang="en-US" dirty="0" smtClean="0"/>
              <a:t> </a:t>
            </a:r>
            <a:r>
              <a:rPr dirty="0" smtClean="0"/>
              <a:t>(</a:t>
            </a:r>
            <a:r>
              <a:rPr dirty="0"/>
              <a:t>3) Only</a:t>
            </a:r>
          </a:p>
        </p:txBody>
      </p:sp>
      <p:sp>
        <p:nvSpPr>
          <p:cNvPr id="23" name="Shape 214"/>
          <p:cNvSpPr/>
          <p:nvPr/>
        </p:nvSpPr>
        <p:spPr>
          <a:xfrm>
            <a:off x="4609550" y="4855101"/>
            <a:ext cx="2902130" cy="446219"/>
          </a:xfrm>
          <a:prstGeom prst="rect">
            <a:avLst/>
          </a:prstGeom>
          <a:ln w="12700">
            <a:miter lim="400000"/>
          </a:ln>
          <a:extLst>
            <a:ext uri="{C572A759-6A51-4108-AA02-DFA0A04FC94B}">
              <ma14:wrappingTextBoxFlag xmlns="" xmlns:ma14="http://schemas.microsoft.com/office/mac/drawingml/2011/main" val="1"/>
            </a:ext>
          </a:extLst>
        </p:spPr>
        <p:txBody>
          <a:bodyPr wrap="square" lIns="60932" tIns="60932" rIns="60932" bIns="60932">
            <a:spAutoFit/>
          </a:bodyPr>
          <a:lstStyle>
            <a:lvl1pPr>
              <a:defRPr sz="2100">
                <a:solidFill>
                  <a:schemeClr val="accent1"/>
                </a:solidFill>
                <a:latin typeface="Calibri Light"/>
                <a:ea typeface="Calibri Light"/>
                <a:cs typeface="Calibri Light"/>
                <a:sym typeface="Calibri Light"/>
              </a:defRPr>
            </a:lvl1pPr>
          </a:lstStyle>
          <a:p>
            <a:pPr algn="ctr"/>
            <a:r>
              <a:rPr dirty="0"/>
              <a:t>D. (1</a:t>
            </a:r>
            <a:r>
              <a:rPr dirty="0" smtClean="0"/>
              <a:t>),</a:t>
            </a:r>
            <a:r>
              <a:rPr lang="en-US" dirty="0" smtClean="0"/>
              <a:t> </a:t>
            </a:r>
            <a:r>
              <a:rPr dirty="0" smtClean="0"/>
              <a:t>(</a:t>
            </a:r>
            <a:r>
              <a:rPr dirty="0"/>
              <a:t>2) and (3)</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7">
                                            <p:bg/>
                                          </p:spTgt>
                                        </p:tgtEl>
                                        <p:attrNameLst>
                                          <p:attrName>style.visibility</p:attrName>
                                        </p:attrNameLst>
                                      </p:cBhvr>
                                      <p:to>
                                        <p:strVal val="visible"/>
                                      </p:to>
                                    </p:set>
                                    <p:animEffect transition="in" filter="fade">
                                      <p:cBhvr>
                                        <p:cTn id="7" dur="500"/>
                                        <p:tgtEl>
                                          <p:spTgt spid="21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7">
                                            <p:txEl>
                                              <p:pRg st="0" end="0"/>
                                            </p:txEl>
                                          </p:spTgt>
                                        </p:tgtEl>
                                        <p:attrNameLst>
                                          <p:attrName>style.visibility</p:attrName>
                                        </p:attrNameLst>
                                      </p:cBhvr>
                                      <p:to>
                                        <p:strVal val="visible"/>
                                      </p:to>
                                    </p:set>
                                    <p:animEffect transition="in" filter="fade">
                                      <p:cBhvr>
                                        <p:cTn id="10" dur="500"/>
                                        <p:tgtEl>
                                          <p:spTgt spid="21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7">
                                            <p:txEl>
                                              <p:pRg st="1" end="1"/>
                                            </p:txEl>
                                          </p:spTgt>
                                        </p:tgtEl>
                                        <p:attrNameLst>
                                          <p:attrName>style.visibility</p:attrName>
                                        </p:attrNameLst>
                                      </p:cBhvr>
                                      <p:to>
                                        <p:strVal val="visible"/>
                                      </p:to>
                                    </p:set>
                                    <p:animEffect transition="in" filter="fade">
                                      <p:cBhvr>
                                        <p:cTn id="13" dur="500"/>
                                        <p:tgtEl>
                                          <p:spTgt spid="21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7">
                                            <p:txEl>
                                              <p:pRg st="2" end="2"/>
                                            </p:txEl>
                                          </p:spTgt>
                                        </p:tgtEl>
                                        <p:attrNameLst>
                                          <p:attrName>style.visibility</p:attrName>
                                        </p:attrNameLst>
                                      </p:cBhvr>
                                      <p:to>
                                        <p:strVal val="visible"/>
                                      </p:to>
                                    </p:set>
                                    <p:animEffect transition="in" filter="fade">
                                      <p:cBhvr>
                                        <p:cTn id="16" dur="500"/>
                                        <p:tgtEl>
                                          <p:spTgt spid="21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7">
                                            <p:txEl>
                                              <p:pRg st="3" end="3"/>
                                            </p:txEl>
                                          </p:spTgt>
                                        </p:tgtEl>
                                        <p:attrNameLst>
                                          <p:attrName>style.visibility</p:attrName>
                                        </p:attrNameLst>
                                      </p:cBhvr>
                                      <p:to>
                                        <p:strVal val="visible"/>
                                      </p:to>
                                    </p:set>
                                    <p:animEffect transition="in" filter="fade">
                                      <p:cBhvr>
                                        <p:cTn id="19" dur="500"/>
                                        <p:tgtEl>
                                          <p:spTgt spid="217">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5"/>
                                        </p:tgtEl>
                                        <p:attrNameLst>
                                          <p:attrName>style.visibility</p:attrName>
                                        </p:attrNameLst>
                                      </p:cBhvr>
                                      <p:to>
                                        <p:strVal val="visible"/>
                                      </p:to>
                                    </p:set>
                                    <p:animEffect transition="in" filter="fade">
                                      <p:cBhvr>
                                        <p:cTn id="34" dur="500"/>
                                        <p:tgtEl>
                                          <p:spTgt spid="2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28"/>
                                        </p:tgtEl>
                                        <p:attrNameLst>
                                          <p:attrName>style.visibility</p:attrName>
                                        </p:attrNameLst>
                                      </p:cBhvr>
                                      <p:to>
                                        <p:strVal val="visible"/>
                                      </p:to>
                                    </p:set>
                                    <p:animEffect transition="in" filter="fade">
                                      <p:cBhvr>
                                        <p:cTn id="48" dur="5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 grpId="0" uiExpand="1" build="p" animBg="1"/>
      <p:bldP spid="14" grpId="0" animBg="1"/>
      <p:bldP spid="15" grpId="0" animBg="1"/>
      <p:bldP spid="16" grpId="0" animBg="1"/>
      <p:bldP spid="17" grpId="0" animBg="1"/>
      <p:bldP spid="225" grpId="0" animBg="1"/>
      <p:bldP spid="228" grpId="0" animBg="1"/>
      <p:bldP spid="19" grpId="0" animBg="1"/>
      <p:bldP spid="22" grpId="0" animBg="1"/>
      <p:bldP spid="23" grpId="0" animBg="1"/>
    </p:bld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262</TotalTime>
  <Words>1669</Words>
  <Application>Microsoft Office PowerPoint</Application>
  <PresentationFormat>如螢幕大小 (4:3)</PresentationFormat>
  <Paragraphs>186</Paragraphs>
  <Slides>27</Slides>
  <Notes>1</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47</cp:revision>
  <dcterms:modified xsi:type="dcterms:W3CDTF">2019-09-26T10:48:46Z</dcterms:modified>
</cp:coreProperties>
</file>