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256" r:id="rId2"/>
    <p:sldId id="257" r:id="rId3"/>
    <p:sldId id="258" r:id="rId4"/>
    <p:sldId id="259" r:id="rId5"/>
    <p:sldId id="260" r:id="rId6"/>
    <p:sldId id="261" r:id="rId7"/>
    <p:sldId id="263" r:id="rId8"/>
    <p:sldId id="265" r:id="rId9"/>
    <p:sldId id="267" r:id="rId10"/>
    <p:sldId id="269" r:id="rId11"/>
    <p:sldId id="270" r:id="rId12"/>
    <p:sldId id="271" r:id="rId13"/>
    <p:sldId id="272" r:id="rId14"/>
    <p:sldId id="290" r:id="rId15"/>
    <p:sldId id="291" r:id="rId16"/>
    <p:sldId id="292" r:id="rId17"/>
    <p:sldId id="293" r:id="rId18"/>
    <p:sldId id="294" r:id="rId19"/>
    <p:sldId id="295" r:id="rId20"/>
    <p:sldId id="296" r:id="rId21"/>
    <p:sldId id="298" r:id="rId22"/>
    <p:sldId id="297" r:id="rId23"/>
    <p:sldId id="299" r:id="rId24"/>
    <p:sldId id="300" r:id="rId25"/>
    <p:sldId id="301" r:id="rId26"/>
    <p:sldId id="285" r:id="rId27"/>
    <p:sldId id="286" r:id="rId28"/>
    <p:sldId id="302" r:id="rId29"/>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1pPr>
    <a:lvl2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2pPr>
    <a:lvl3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3pPr>
    <a:lvl4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4pPr>
    <a:lvl5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5pPr>
    <a:lvl6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6pPr>
    <a:lvl7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7pPr>
    <a:lvl8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8pPr>
    <a:lvl9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C4B"/>
    <a:srgbClr val="00C1D5"/>
    <a:srgbClr val="FB05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645F9B"/>
        </a:fontRef>
        <a:srgbClr val="645F9B"/>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45F9B">
              <a:alpha val="20000"/>
            </a:srgbClr>
          </a:solidFill>
        </a:fill>
      </a:tcStyle>
    </a:wholeTbl>
    <a:band2H>
      <a:tcTxStyle/>
      <a:tcStyle>
        <a:tcBdr/>
        <a:fill>
          <a:solidFill>
            <a:srgbClr val="FFFFFF"/>
          </a:solidFill>
        </a:fill>
      </a:tcStyle>
    </a:band2H>
    <a:firstCol>
      <a:tcTxStyle b="on" i="off">
        <a:fontRef idx="major">
          <a:srgbClr val="645F9B"/>
        </a:fontRef>
        <a:srgbClr val="645F9B"/>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45F9B">
              <a:alpha val="20000"/>
            </a:srgbClr>
          </a:solidFill>
        </a:fill>
      </a:tcStyle>
    </a:firstCol>
    <a:lastRow>
      <a:tcTxStyle b="on" i="off">
        <a:fontRef idx="major">
          <a:srgbClr val="645F9B"/>
        </a:fontRef>
        <a:srgbClr val="645F9B"/>
      </a:tcTxStyle>
      <a:tcStyle>
        <a:tcBdr>
          <a:left>
            <a:ln w="12700" cap="flat">
              <a:noFill/>
              <a:miter lim="400000"/>
            </a:ln>
          </a:left>
          <a:right>
            <a:ln w="12700" cap="flat">
              <a:noFill/>
              <a:miter lim="400000"/>
            </a:ln>
          </a:right>
          <a:top>
            <a:ln w="12700" cap="flat">
              <a:solidFill>
                <a:srgbClr val="645F9B"/>
              </a:solidFill>
              <a:prstDash val="solid"/>
              <a:round/>
            </a:ln>
          </a:top>
          <a:bottom>
            <a:ln w="12700" cap="flat">
              <a:solidFill>
                <a:srgbClr val="645F9B"/>
              </a:solidFill>
              <a:prstDash val="solid"/>
              <a:round/>
            </a:ln>
          </a:bottom>
          <a:insideH>
            <a:ln w="12700" cap="flat">
              <a:noFill/>
              <a:miter lim="400000"/>
            </a:ln>
          </a:insideH>
          <a:insideV>
            <a:ln w="12700" cap="flat">
              <a:noFill/>
              <a:miter lim="400000"/>
            </a:ln>
          </a:insideV>
        </a:tcBdr>
        <a:fill>
          <a:noFill/>
        </a:fill>
      </a:tcStyle>
    </a:lastRow>
    <a:firstRow>
      <a:tcTxStyle b="on" i="off">
        <a:fontRef idx="major">
          <a:srgbClr val="645F9B"/>
        </a:fontRef>
        <a:srgbClr val="645F9B"/>
      </a:tcTxStyle>
      <a:tcStyle>
        <a:tcBdr>
          <a:left>
            <a:ln w="12700" cap="flat">
              <a:noFill/>
              <a:miter lim="400000"/>
            </a:ln>
          </a:left>
          <a:right>
            <a:ln w="12700" cap="flat">
              <a:noFill/>
              <a:miter lim="400000"/>
            </a:ln>
          </a:right>
          <a:top>
            <a:ln w="12700" cap="flat">
              <a:solidFill>
                <a:srgbClr val="645F9B"/>
              </a:solidFill>
              <a:prstDash val="solid"/>
              <a:round/>
            </a:ln>
          </a:top>
          <a:bottom>
            <a:ln w="12700" cap="flat">
              <a:solidFill>
                <a:srgbClr val="645F9B"/>
              </a:solidFill>
              <a:prstDash val="solid"/>
              <a:round/>
            </a:ln>
          </a:bottom>
          <a:insideH>
            <a:ln w="12700" cap="flat">
              <a:noFill/>
              <a:miter lim="400000"/>
            </a:ln>
          </a:insideH>
          <a:insideV>
            <a:ln w="12700" cap="flat">
              <a:noFill/>
              <a:miter lim="400000"/>
            </a:ln>
          </a:insideV>
        </a:tcBdr>
        <a:fill>
          <a:noFill/>
        </a:fill>
      </a:tcStyle>
    </a:firstRow>
  </a:tblStyle>
  <a:tblStyle styleId="{C7B018BB-80A7-4F77-B60F-C8B233D01FF8}" styleName="">
    <a:tblBg/>
    <a:wholeTbl>
      <a:tcTxStyle b="off" i="off">
        <a:fontRef idx="min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CDCDCD"/>
          </a:solidFill>
        </a:fill>
      </a:tcStyle>
    </a:wholeTbl>
    <a:band2H>
      <a:tcTxStyle/>
      <a:tcStyle>
        <a:tcBdr/>
        <a:fill>
          <a:solidFill>
            <a:srgbClr val="E8E8E8"/>
          </a:solidFill>
        </a:fill>
      </a:tcStyle>
    </a:band2H>
    <a:firstCol>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1"/>
          </a:solidFill>
        </a:fill>
      </a:tcStyle>
    </a:firstCol>
    <a:la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1"/>
          </a:solidFill>
        </a:fill>
      </a:tcStyle>
    </a:lastRow>
    <a:fir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1"/>
          </a:solidFill>
        </a:fill>
      </a:tcStyle>
    </a:firstRow>
  </a:tblStyle>
  <a:tblStyle styleId="{EEE7283C-3CF3-47DC-8721-378D4A62B228}" styleName="">
    <a:tblBg/>
    <a:wholeTbl>
      <a:tcTxStyle b="off" i="off">
        <a:fontRef idx="min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BDACD"/>
          </a:solidFill>
        </a:fill>
      </a:tcStyle>
    </a:wholeTbl>
    <a:band2H>
      <a:tcTxStyle/>
      <a:tcStyle>
        <a:tcBdr/>
        <a:fill>
          <a:solidFill>
            <a:srgbClr val="FDEDE7"/>
          </a:solidFill>
        </a:fill>
      </a:tcStyle>
    </a:band2H>
    <a:firstCol>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3"/>
          </a:solidFill>
        </a:fill>
      </a:tcStyle>
    </a:firstCol>
    <a:la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3"/>
          </a:solidFill>
        </a:fill>
      </a:tcStyle>
    </a:lastRow>
    <a:fir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3"/>
          </a:solidFill>
        </a:fill>
      </a:tcStyle>
    </a:firstRow>
  </a:tblStyle>
  <a:tblStyle styleId="{CF821DB8-F4EB-4A41-A1BA-3FCAFE7338EE}" styleName="">
    <a:tblBg/>
    <a:wholeTbl>
      <a:tcTxStyle b="off" i="off">
        <a:fontRef idx="min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D9CFCB"/>
          </a:solidFill>
        </a:fill>
      </a:tcStyle>
    </a:wholeTbl>
    <a:band2H>
      <a:tcTxStyle/>
      <a:tcStyle>
        <a:tcBdr/>
        <a:fill>
          <a:solidFill>
            <a:srgbClr val="EDE8E7"/>
          </a:solidFill>
        </a:fill>
      </a:tcStyle>
    </a:band2H>
    <a:firstCol>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6"/>
          </a:solidFill>
        </a:fill>
      </a:tcStyle>
    </a:firstCol>
    <a:la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6"/>
          </a:solidFill>
        </a:fill>
      </a:tcStyle>
    </a:lastRow>
    <a:fir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6"/>
          </a:solidFill>
        </a:fill>
      </a:tcStyle>
    </a:firstRow>
  </a:tblStyle>
  <a:tblStyle styleId="{33BA23B1-9221-436E-865A-0063620EA4FD}" styleName="">
    <a:tblBg/>
    <a:wholeTb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645F9B"/>
          </a:solidFill>
        </a:fill>
      </a:tcStyle>
    </a:band2H>
    <a:firstCol>
      <a:tcTxStyle b="on" i="off">
        <a:fontRef idx="minor">
          <a:srgbClr val="645F9B"/>
        </a:fontRef>
        <a:srgbClr val="645F9B"/>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FFFFFF"/>
        </a:fontRef>
        <a:srgbClr val="FFFFFF"/>
      </a:tcTxStyle>
      <a:tcStyle>
        <a:tcBdr>
          <a:left>
            <a:ln w="12700" cap="flat">
              <a:noFill/>
              <a:miter lim="400000"/>
            </a:ln>
          </a:left>
          <a:right>
            <a:ln w="12700" cap="flat">
              <a:noFill/>
              <a:miter lim="400000"/>
            </a:ln>
          </a:right>
          <a:top>
            <a:ln w="508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rgbClr val="645F9B"/>
          </a:solidFill>
        </a:fill>
      </a:tcStyle>
    </a:lastRow>
    <a:firstRow>
      <a:tcTxStyle b="on" i="off">
        <a:fontRef idx="minor">
          <a:srgbClr val="645F9B"/>
        </a:fontRef>
        <a:srgbClr val="645F9B"/>
      </a:tcTxStyle>
      <a:tcStyle>
        <a:tcBdr>
          <a:left>
            <a:ln w="12700" cap="flat">
              <a:noFill/>
              <a:miter lim="400000"/>
            </a:ln>
          </a:left>
          <a:right>
            <a:ln w="12700" cap="flat">
              <a:noFill/>
              <a:miter lim="400000"/>
            </a:ln>
          </a:right>
          <a:top>
            <a:ln w="254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in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wholeTbl>
    <a:band2H>
      <a:tcTxStyle/>
      <a:tcStyle>
        <a:tcBdr/>
        <a:fill>
          <a:solidFill>
            <a:srgbClr val="FFFFFF"/>
          </a:solidFill>
        </a:fill>
      </a:tcStyle>
    </a:band2H>
    <a:firstCol>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firstCol>
    <a:la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lastRow>
    <a:fir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01" autoAdjust="0"/>
  </p:normalViewPr>
  <p:slideViewPr>
    <p:cSldViewPr snapToGrid="0">
      <p:cViewPr varScale="1">
        <p:scale>
          <a:sx n="103" d="100"/>
          <a:sy n="103" d="100"/>
        </p:scale>
        <p:origin x="-210" y="-96"/>
      </p:cViewPr>
      <p:guideLst>
        <p:guide orient="horz" pos="2160"/>
        <p:guide pos="2880"/>
      </p:guideLst>
    </p:cSldViewPr>
  </p:slideViewPr>
  <p:outlineViewPr>
    <p:cViewPr>
      <p:scale>
        <a:sx n="33" d="100"/>
        <a:sy n="33" d="100"/>
      </p:scale>
      <p:origin x="0" y="16434"/>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6" name="Shape 126"/>
          <p:cNvSpPr>
            <a:spLocks noGrp="1" noRot="1" noChangeAspect="1"/>
          </p:cNvSpPr>
          <p:nvPr>
            <p:ph type="sldImg"/>
          </p:nvPr>
        </p:nvSpPr>
        <p:spPr>
          <a:xfrm>
            <a:off x="1143000" y="685800"/>
            <a:ext cx="4572000" cy="3429000"/>
          </a:xfrm>
          <a:prstGeom prst="rect">
            <a:avLst/>
          </a:prstGeom>
        </p:spPr>
        <p:txBody>
          <a:bodyPr/>
          <a:lstStyle/>
          <a:p>
            <a:endParaRPr/>
          </a:p>
        </p:txBody>
      </p:sp>
      <p:sp>
        <p:nvSpPr>
          <p:cNvPr id="127" name="Shape 12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792386936"/>
      </p:ext>
    </p:extLst>
  </p:cSld>
  <p:clrMap bg1="lt1" tx1="dk1" bg2="lt2" tx2="dk2" accent1="accent1" accent2="accent2" accent3="accent3" accent4="accent4" accent5="accent5" accent6="accent6" hlink="hlink" folHlink="folHlink"/>
  <p:notesStyle>
    <a:lvl1pPr defTabSz="914377" latinLnBrk="0">
      <a:defRPr sz="1200">
        <a:latin typeface="+mj-lt"/>
        <a:ea typeface="+mj-ea"/>
        <a:cs typeface="+mj-cs"/>
        <a:sym typeface="Calibri"/>
      </a:defRPr>
    </a:lvl1pPr>
    <a:lvl2pPr indent="228600" defTabSz="914377" latinLnBrk="0">
      <a:defRPr sz="1200">
        <a:latin typeface="+mj-lt"/>
        <a:ea typeface="+mj-ea"/>
        <a:cs typeface="+mj-cs"/>
        <a:sym typeface="Calibri"/>
      </a:defRPr>
    </a:lvl2pPr>
    <a:lvl3pPr indent="457200" defTabSz="914377" latinLnBrk="0">
      <a:defRPr sz="1200">
        <a:latin typeface="+mj-lt"/>
        <a:ea typeface="+mj-ea"/>
        <a:cs typeface="+mj-cs"/>
        <a:sym typeface="Calibri"/>
      </a:defRPr>
    </a:lvl3pPr>
    <a:lvl4pPr indent="685800" defTabSz="914377" latinLnBrk="0">
      <a:defRPr sz="1200">
        <a:latin typeface="+mj-lt"/>
        <a:ea typeface="+mj-ea"/>
        <a:cs typeface="+mj-cs"/>
        <a:sym typeface="Calibri"/>
      </a:defRPr>
    </a:lvl4pPr>
    <a:lvl5pPr indent="914400" defTabSz="914377" latinLnBrk="0">
      <a:defRPr sz="1200">
        <a:latin typeface="+mj-lt"/>
        <a:ea typeface="+mj-ea"/>
        <a:cs typeface="+mj-cs"/>
        <a:sym typeface="Calibri"/>
      </a:defRPr>
    </a:lvl5pPr>
    <a:lvl6pPr indent="1143000" defTabSz="914377" latinLnBrk="0">
      <a:defRPr sz="1200">
        <a:latin typeface="+mj-lt"/>
        <a:ea typeface="+mj-ea"/>
        <a:cs typeface="+mj-cs"/>
        <a:sym typeface="Calibri"/>
      </a:defRPr>
    </a:lvl6pPr>
    <a:lvl7pPr indent="1371600" defTabSz="914377" latinLnBrk="0">
      <a:defRPr sz="1200">
        <a:latin typeface="+mj-lt"/>
        <a:ea typeface="+mj-ea"/>
        <a:cs typeface="+mj-cs"/>
        <a:sym typeface="Calibri"/>
      </a:defRPr>
    </a:lvl7pPr>
    <a:lvl8pPr indent="1600200" defTabSz="914377" latinLnBrk="0">
      <a:defRPr sz="1200">
        <a:latin typeface="+mj-lt"/>
        <a:ea typeface="+mj-ea"/>
        <a:cs typeface="+mj-cs"/>
        <a:sym typeface="Calibri"/>
      </a:defRPr>
    </a:lvl8pPr>
    <a:lvl9pPr indent="1828800" defTabSz="914377"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HK" altLang="en-US" dirty="0"/>
          </a:p>
        </p:txBody>
      </p:sp>
    </p:spTree>
    <p:extLst>
      <p:ext uri="{BB962C8B-B14F-4D97-AF65-F5344CB8AC3E}">
        <p14:creationId xmlns:p14="http://schemas.microsoft.com/office/powerpoint/2010/main" val="3197105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Cover_EN 0">
    <p:spTree>
      <p:nvGrpSpPr>
        <p:cNvPr id="1" name=""/>
        <p:cNvGrpSpPr/>
        <p:nvPr/>
      </p:nvGrpSpPr>
      <p:grpSpPr>
        <a:xfrm>
          <a:off x="0" y="0"/>
          <a:ext cx="0" cy="0"/>
          <a:chOff x="0" y="0"/>
          <a:chExt cx="0" cy="0"/>
        </a:xfrm>
      </p:grpSpPr>
      <p:sp>
        <p:nvSpPr>
          <p:cNvPr id="24" name="Shape 24"/>
          <p:cNvSpPr>
            <a:spLocks noGrp="1"/>
          </p:cNvSpPr>
          <p:nvPr>
            <p:ph type="body" sz="quarter" idx="1"/>
          </p:nvPr>
        </p:nvSpPr>
        <p:spPr>
          <a:xfrm>
            <a:off x="1403350" y="4285548"/>
            <a:ext cx="7008285" cy="631002"/>
          </a:xfrm>
          <a:prstGeom prst="rect">
            <a:avLst/>
          </a:prstGeom>
        </p:spPr>
        <p:txBody>
          <a:bodyPr/>
          <a:lstStyle>
            <a:lvl1pPr marL="0" indent="0">
              <a:buSzTx/>
              <a:buFontTx/>
              <a:buNone/>
              <a:defRPr sz="2100">
                <a:solidFill>
                  <a:schemeClr val="accent1"/>
                </a:solidFill>
              </a:defRPr>
            </a:lvl1pPr>
            <a:lvl2pPr marL="657207" indent="-200018">
              <a:buFontTx/>
              <a:defRPr sz="2100">
                <a:solidFill>
                  <a:schemeClr val="accent1"/>
                </a:solidFill>
              </a:defRPr>
            </a:lvl2pPr>
            <a:lvl3pPr marL="1154400" indent="-240023">
              <a:buFontTx/>
              <a:defRPr sz="2100">
                <a:solidFill>
                  <a:schemeClr val="accent1"/>
                </a:solidFill>
              </a:defRPr>
            </a:lvl3pPr>
            <a:lvl4pPr marL="1638258" indent="-266692">
              <a:buFontTx/>
              <a:defRPr sz="2100">
                <a:solidFill>
                  <a:schemeClr val="accent1"/>
                </a:solidFill>
              </a:defRPr>
            </a:lvl4pPr>
            <a:lvl5pPr marL="2095447" indent="-266692">
              <a:buFontTx/>
              <a:defRPr sz="2100">
                <a:solidFill>
                  <a:schemeClr val="accent1"/>
                </a:solidFill>
              </a:defRPr>
            </a:lvl5pPr>
          </a:lstStyle>
          <a:p>
            <a:r>
              <a:t>內文層級一</a:t>
            </a:r>
          </a:p>
          <a:p>
            <a:pPr lvl="1"/>
            <a:r>
              <a:t>內文層級二</a:t>
            </a:r>
          </a:p>
          <a:p>
            <a:pPr lvl="2"/>
            <a:r>
              <a:t>內文層級三</a:t>
            </a:r>
          </a:p>
          <a:p>
            <a:pPr lvl="3"/>
            <a:r>
              <a:t>內文層級四</a:t>
            </a:r>
          </a:p>
          <a:p>
            <a:pPr lvl="4"/>
            <a:r>
              <a:t>內文層級五</a:t>
            </a:r>
          </a:p>
        </p:txBody>
      </p:sp>
      <p:sp>
        <p:nvSpPr>
          <p:cNvPr id="25" name="Shape 25"/>
          <p:cNvSpPr>
            <a:spLocks noGrp="1"/>
          </p:cNvSpPr>
          <p:nvPr>
            <p:ph type="body" sz="quarter" idx="13"/>
          </p:nvPr>
        </p:nvSpPr>
        <p:spPr>
          <a:xfrm>
            <a:off x="1403351" y="5577661"/>
            <a:ext cx="7008284" cy="277422"/>
          </a:xfrm>
          <a:prstGeom prst="rect">
            <a:avLst/>
          </a:prstGeom>
        </p:spPr>
        <p:txBody>
          <a:bodyPr anchor="b"/>
          <a:lstStyle/>
          <a:p>
            <a:pPr marL="160015" indent="-160015" defTabSz="640063">
              <a:spcBef>
                <a:spcPts val="700"/>
              </a:spcBef>
              <a:defRPr sz="1960"/>
            </a:pPr>
            <a:endParaRPr/>
          </a:p>
        </p:txBody>
      </p:sp>
      <p:sp>
        <p:nvSpPr>
          <p:cNvPr id="26" name="Shape 26"/>
          <p:cNvSpPr>
            <a:spLocks noGrp="1"/>
          </p:cNvSpPr>
          <p:nvPr>
            <p:ph type="body" sz="quarter" idx="14"/>
          </p:nvPr>
        </p:nvSpPr>
        <p:spPr>
          <a:xfrm>
            <a:off x="1403351" y="5855079"/>
            <a:ext cx="7008284" cy="263359"/>
          </a:xfrm>
          <a:prstGeom prst="rect">
            <a:avLst/>
          </a:prstGeom>
        </p:spPr>
        <p:txBody>
          <a:bodyPr anchor="b"/>
          <a:lstStyle/>
          <a:p>
            <a:pPr marL="150871" indent="-150871" defTabSz="603488">
              <a:spcBef>
                <a:spcPts val="600"/>
              </a:spcBef>
              <a:defRPr sz="1848"/>
            </a:pPr>
            <a:endParaRPr/>
          </a:p>
        </p:txBody>
      </p:sp>
      <p:sp>
        <p:nvSpPr>
          <p:cNvPr id="27" name="Shape 27"/>
          <p:cNvSpPr>
            <a:spLocks noGrp="1"/>
          </p:cNvSpPr>
          <p:nvPr>
            <p:ph type="body" sz="quarter" idx="15"/>
          </p:nvPr>
        </p:nvSpPr>
        <p:spPr>
          <a:xfrm>
            <a:off x="1403350" y="2732618"/>
            <a:ext cx="7008284" cy="1552934"/>
          </a:xfrm>
          <a:prstGeom prst="rect">
            <a:avLst/>
          </a:prstGeom>
        </p:spPr>
        <p:txBody>
          <a:bodyPr/>
          <a:lstStyle/>
          <a:p>
            <a:endParaRPr/>
          </a:p>
        </p:txBody>
      </p:sp>
      <p:sp>
        <p:nvSpPr>
          <p:cNvPr id="28" name="Shape 28"/>
          <p:cNvSpPr>
            <a:spLocks noGrp="1"/>
          </p:cNvSpPr>
          <p:nvPr>
            <p:ph type="sldNum" sz="quarter" idx="2"/>
          </p:nvPr>
        </p:nvSpPr>
        <p:spPr>
          <a:xfrm>
            <a:off x="6258744" y="6206493"/>
            <a:ext cx="294457" cy="299715"/>
          </a:xfrm>
          <a:prstGeom prst="rect">
            <a:avLst/>
          </a:prstGeom>
        </p:spPr>
        <p:txBody>
          <a:bodyPr lIns="60956" tIns="60956" rIns="60956" bIns="60956" anchor="ctr"/>
          <a:lstStyle>
            <a:lvl1pPr>
              <a:defRPr sz="1200">
                <a:solidFill>
                  <a:srgbClr val="645F9B"/>
                </a:solidFill>
              </a:defRPr>
            </a:lvl1pPr>
          </a:lstStyle>
          <a:p>
            <a:fld id="{86CB4B4D-7CA3-9044-876B-883B54F8677D}" type="slidenum">
              <a:t>‹#›</a:t>
            </a:fld>
            <a:endParaRPr/>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hapter Divider (Purple) 0">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8" name="Shape 58"/>
          <p:cNvSpPr>
            <a:spLocks noGrp="1"/>
          </p:cNvSpPr>
          <p:nvPr>
            <p:ph type="body" sz="quarter" idx="1"/>
          </p:nvPr>
        </p:nvSpPr>
        <p:spPr>
          <a:xfrm>
            <a:off x="1799661" y="2732152"/>
            <a:ext cx="6143729" cy="719126"/>
          </a:xfrm>
          <a:prstGeom prst="rect">
            <a:avLst/>
          </a:prstGeom>
        </p:spPr>
        <p:txBody>
          <a:bodyPr/>
          <a:lstStyle>
            <a:lvl1pPr marL="0" indent="0">
              <a:spcBef>
                <a:spcPts val="0"/>
              </a:spcBef>
              <a:buSzTx/>
              <a:buFontTx/>
              <a:buNone/>
              <a:defRPr sz="4000">
                <a:solidFill>
                  <a:srgbClr val="F58C3C"/>
                </a:solidFill>
              </a:defRPr>
            </a:lvl1pPr>
            <a:lvl2pPr marL="838177" indent="-380988">
              <a:spcBef>
                <a:spcPts val="0"/>
              </a:spcBef>
              <a:buFontTx/>
              <a:defRPr sz="4000">
                <a:solidFill>
                  <a:srgbClr val="F58C3C"/>
                </a:solidFill>
              </a:defRPr>
            </a:lvl2pPr>
            <a:lvl3pPr marL="1371564" indent="-457187">
              <a:spcBef>
                <a:spcPts val="0"/>
              </a:spcBef>
              <a:buFontTx/>
              <a:defRPr sz="4000">
                <a:solidFill>
                  <a:srgbClr val="F58C3C"/>
                </a:solidFill>
              </a:defRPr>
            </a:lvl3pPr>
            <a:lvl4pPr marL="1879551" indent="-507985">
              <a:spcBef>
                <a:spcPts val="0"/>
              </a:spcBef>
              <a:buFontTx/>
              <a:defRPr sz="4000">
                <a:solidFill>
                  <a:srgbClr val="F58C3C"/>
                </a:solidFill>
              </a:defRPr>
            </a:lvl4pPr>
            <a:lvl5pPr marL="2336740" indent="-507985">
              <a:spcBef>
                <a:spcPts val="0"/>
              </a:spcBef>
              <a:buFontTx/>
              <a:defRPr sz="4000">
                <a:solidFill>
                  <a:srgbClr val="F58C3C"/>
                </a:solidFill>
              </a:defRPr>
            </a:lvl5pPr>
          </a:lstStyle>
          <a:p>
            <a:r>
              <a:t>內文層級一</a:t>
            </a:r>
          </a:p>
          <a:p>
            <a:pPr lvl="1"/>
            <a:r>
              <a:t>內文層級二</a:t>
            </a:r>
          </a:p>
          <a:p>
            <a:pPr lvl="2"/>
            <a:r>
              <a:t>內文層級三</a:t>
            </a:r>
          </a:p>
          <a:p>
            <a:pPr lvl="3"/>
            <a:r>
              <a:t>內文層級四</a:t>
            </a:r>
          </a:p>
          <a:p>
            <a:pPr lvl="4"/>
            <a:r>
              <a:t>內文層級五</a:t>
            </a:r>
          </a:p>
        </p:txBody>
      </p:sp>
      <p:sp>
        <p:nvSpPr>
          <p:cNvPr id="59" name="Shape 59"/>
          <p:cNvSpPr>
            <a:spLocks noGrp="1"/>
          </p:cNvSpPr>
          <p:nvPr>
            <p:ph type="body" sz="quarter" idx="13"/>
          </p:nvPr>
        </p:nvSpPr>
        <p:spPr>
          <a:xfrm>
            <a:off x="1259417" y="2598152"/>
            <a:ext cx="540242" cy="859543"/>
          </a:xfrm>
          <a:prstGeom prst="rect">
            <a:avLst/>
          </a:prstGeom>
        </p:spPr>
        <p:txBody>
          <a:bodyPr/>
          <a:lstStyle/>
          <a:p>
            <a:endParaRPr/>
          </a:p>
        </p:txBody>
      </p:sp>
      <p:sp>
        <p:nvSpPr>
          <p:cNvPr id="60" name="Shape 60"/>
          <p:cNvSpPr>
            <a:spLocks noGrp="1"/>
          </p:cNvSpPr>
          <p:nvPr>
            <p:ph type="body" sz="quarter" idx="14"/>
          </p:nvPr>
        </p:nvSpPr>
        <p:spPr>
          <a:xfrm>
            <a:off x="1799658" y="3451276"/>
            <a:ext cx="6143732" cy="1795281"/>
          </a:xfrm>
          <a:prstGeom prst="rect">
            <a:avLst/>
          </a:prstGeom>
        </p:spPr>
        <p:txBody>
          <a:bodyPr/>
          <a:lstStyle/>
          <a:p>
            <a:endParaRPr/>
          </a:p>
        </p:txBody>
      </p:sp>
      <p:sp>
        <p:nvSpPr>
          <p:cNvPr id="61" name="Shape 61"/>
          <p:cNvSpPr>
            <a:spLocks noGrp="1"/>
          </p:cNvSpPr>
          <p:nvPr>
            <p:ph type="sldNum" sz="quarter" idx="2"/>
          </p:nvPr>
        </p:nvSpPr>
        <p:spPr>
          <a:prstGeom prst="rect">
            <a:avLst/>
          </a:prstGeom>
        </p:spPr>
        <p:txBody>
          <a:bodyPr/>
          <a:lstStyle>
            <a:lvl1pPr>
              <a:defRPr>
                <a:solidFill>
                  <a:schemeClr val="accent3"/>
                </a:solidFill>
              </a:defRPr>
            </a:lvl1pPr>
          </a:lstStyle>
          <a:p>
            <a:fld id="{86CB4B4D-7CA3-9044-876B-883B54F8677D}" type="slidenum">
              <a:t>‹#›</a:t>
            </a:fld>
            <a:endParaRPr/>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Chapter Divider (Orange) 0">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79" name="Shape 79"/>
          <p:cNvSpPr>
            <a:spLocks noGrp="1"/>
          </p:cNvSpPr>
          <p:nvPr>
            <p:ph type="body" sz="quarter" idx="1"/>
          </p:nvPr>
        </p:nvSpPr>
        <p:spPr>
          <a:xfrm>
            <a:off x="1799661" y="2732152"/>
            <a:ext cx="6143729" cy="719126"/>
          </a:xfrm>
          <a:prstGeom prst="rect">
            <a:avLst/>
          </a:prstGeom>
        </p:spPr>
        <p:txBody>
          <a:bodyPr/>
          <a:lstStyle>
            <a:lvl1pPr marL="0" indent="0">
              <a:spcBef>
                <a:spcPts val="0"/>
              </a:spcBef>
              <a:buSzTx/>
              <a:buFontTx/>
              <a:buNone/>
              <a:defRPr sz="4000"/>
            </a:lvl1pPr>
            <a:lvl2pPr marL="838177" indent="-380988">
              <a:spcBef>
                <a:spcPts val="0"/>
              </a:spcBef>
              <a:buFontTx/>
              <a:defRPr sz="4000"/>
            </a:lvl2pPr>
            <a:lvl3pPr marL="1371564" indent="-457187">
              <a:spcBef>
                <a:spcPts val="0"/>
              </a:spcBef>
              <a:buFontTx/>
              <a:defRPr sz="4000"/>
            </a:lvl3pPr>
            <a:lvl4pPr marL="1879551" indent="-507985">
              <a:spcBef>
                <a:spcPts val="0"/>
              </a:spcBef>
              <a:buFontTx/>
              <a:defRPr sz="4000"/>
            </a:lvl4pPr>
            <a:lvl5pPr marL="2336740" indent="-507985">
              <a:spcBef>
                <a:spcPts val="0"/>
              </a:spcBef>
              <a:buFontTx/>
              <a:defRPr sz="4000"/>
            </a:lvl5pPr>
          </a:lstStyle>
          <a:p>
            <a:r>
              <a:t>內文層級一</a:t>
            </a:r>
          </a:p>
          <a:p>
            <a:pPr lvl="1"/>
            <a:r>
              <a:t>內文層級二</a:t>
            </a:r>
          </a:p>
          <a:p>
            <a:pPr lvl="2"/>
            <a:r>
              <a:t>內文層級三</a:t>
            </a:r>
          </a:p>
          <a:p>
            <a:pPr lvl="3"/>
            <a:r>
              <a:t>內文層級四</a:t>
            </a:r>
          </a:p>
          <a:p>
            <a:pPr lvl="4"/>
            <a:r>
              <a:t>內文層級五</a:t>
            </a:r>
          </a:p>
        </p:txBody>
      </p:sp>
      <p:sp>
        <p:nvSpPr>
          <p:cNvPr id="80" name="Shape 80"/>
          <p:cNvSpPr>
            <a:spLocks noGrp="1"/>
          </p:cNvSpPr>
          <p:nvPr>
            <p:ph type="body" sz="quarter" idx="13"/>
          </p:nvPr>
        </p:nvSpPr>
        <p:spPr>
          <a:xfrm>
            <a:off x="1259417" y="2598152"/>
            <a:ext cx="540242" cy="859543"/>
          </a:xfrm>
          <a:prstGeom prst="rect">
            <a:avLst/>
          </a:prstGeom>
        </p:spPr>
        <p:txBody>
          <a:bodyPr/>
          <a:lstStyle/>
          <a:p>
            <a:endParaRPr/>
          </a:p>
        </p:txBody>
      </p:sp>
      <p:sp>
        <p:nvSpPr>
          <p:cNvPr id="81" name="Shape 81"/>
          <p:cNvSpPr>
            <a:spLocks noGrp="1"/>
          </p:cNvSpPr>
          <p:nvPr>
            <p:ph type="body" sz="quarter" idx="14"/>
          </p:nvPr>
        </p:nvSpPr>
        <p:spPr>
          <a:xfrm>
            <a:off x="1799658" y="3451276"/>
            <a:ext cx="6143732" cy="1795281"/>
          </a:xfrm>
          <a:prstGeom prst="rect">
            <a:avLst/>
          </a:prstGeom>
        </p:spPr>
        <p:txBody>
          <a:bodyPr/>
          <a:lstStyle/>
          <a:p>
            <a:endParaRPr/>
          </a:p>
        </p:txBody>
      </p:sp>
      <p:sp>
        <p:nvSpPr>
          <p:cNvPr id="82" name="Shape 82"/>
          <p:cNvSpPr>
            <a:spLocks noGrp="1"/>
          </p:cNvSpPr>
          <p:nvPr>
            <p:ph type="sldNum" sz="quarter" idx="2"/>
          </p:nvPr>
        </p:nvSpPr>
        <p:spPr>
          <a:prstGeom prst="rect">
            <a:avLst/>
          </a:prstGeom>
        </p:spPr>
        <p:txBody>
          <a:bodyPr/>
          <a:lstStyle>
            <a:lvl1pPr>
              <a:defRPr>
                <a:solidFill>
                  <a:schemeClr val="accent3"/>
                </a:solidFill>
              </a:defRPr>
            </a:lvl1pPr>
          </a:lstStyle>
          <a:p>
            <a:fld id="{86CB4B4D-7CA3-9044-876B-883B54F8677D}" type="slidenum">
              <a:t>‹#›</a:t>
            </a:fld>
            <a:endParaRPr/>
          </a:p>
        </p:txBody>
      </p:sp>
    </p:spTree>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ontents 0">
    <p:spTree>
      <p:nvGrpSpPr>
        <p:cNvPr id="1" name=""/>
        <p:cNvGrpSpPr/>
        <p:nvPr/>
      </p:nvGrpSpPr>
      <p:grpSpPr>
        <a:xfrm>
          <a:off x="0" y="0"/>
          <a:ext cx="0" cy="0"/>
          <a:chOff x="0" y="0"/>
          <a:chExt cx="0" cy="0"/>
        </a:xfrm>
      </p:grpSpPr>
      <p:sp>
        <p:nvSpPr>
          <p:cNvPr id="98" name="Shape 98"/>
          <p:cNvSpPr>
            <a:spLocks noGrp="1"/>
          </p:cNvSpPr>
          <p:nvPr>
            <p:ph type="body" idx="1"/>
          </p:nvPr>
        </p:nvSpPr>
        <p:spPr>
          <a:xfrm>
            <a:off x="732367" y="1511405"/>
            <a:ext cx="7679267" cy="4187016"/>
          </a:xfrm>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99" name="Shape 99"/>
          <p:cNvSpPr>
            <a:spLocks noGrp="1"/>
          </p:cNvSpPr>
          <p:nvPr>
            <p:ph type="body" sz="quarter" idx="13"/>
          </p:nvPr>
        </p:nvSpPr>
        <p:spPr>
          <a:xfrm>
            <a:off x="732368" y="692155"/>
            <a:ext cx="7683866" cy="675666"/>
          </a:xfrm>
          <a:prstGeom prst="rect">
            <a:avLst/>
          </a:prstGeom>
        </p:spPr>
        <p:txBody>
          <a:bodyPr>
            <a:normAutofit/>
          </a:bodyPr>
          <a:lstStyle>
            <a:lvl1pPr marL="0" indent="0">
              <a:buNone/>
              <a:defRPr sz="3200" b="1"/>
            </a:lvl1pPr>
          </a:lstStyle>
          <a:p>
            <a:endParaRPr dirty="0"/>
          </a:p>
        </p:txBody>
      </p:sp>
      <p:sp>
        <p:nvSpPr>
          <p:cNvPr id="100" name="Shape 10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1_Contents 0">
    <p:spTree>
      <p:nvGrpSpPr>
        <p:cNvPr id="1" name=""/>
        <p:cNvGrpSpPr/>
        <p:nvPr/>
      </p:nvGrpSpPr>
      <p:grpSpPr>
        <a:xfrm>
          <a:off x="0" y="0"/>
          <a:ext cx="0" cy="0"/>
          <a:chOff x="0" y="0"/>
          <a:chExt cx="0" cy="0"/>
        </a:xfrm>
      </p:grpSpPr>
      <p:sp>
        <p:nvSpPr>
          <p:cNvPr id="98" name="Shape 98"/>
          <p:cNvSpPr>
            <a:spLocks noGrp="1"/>
          </p:cNvSpPr>
          <p:nvPr>
            <p:ph type="body" idx="1"/>
          </p:nvPr>
        </p:nvSpPr>
        <p:spPr>
          <a:xfrm>
            <a:off x="732367" y="1760788"/>
            <a:ext cx="7679267" cy="3937634"/>
          </a:xfrm>
          <a:prstGeom prst="rect">
            <a:avLst/>
          </a:prstGeom>
        </p:spPr>
        <p:txBody>
          <a:bodyPr/>
          <a:lstStyle/>
          <a:p>
            <a:r>
              <a:rPr dirty="0" err="1"/>
              <a:t>內文層級一</a:t>
            </a:r>
            <a:endParaRPr dirty="0"/>
          </a:p>
          <a:p>
            <a:pPr lvl="1"/>
            <a:r>
              <a:rPr dirty="0" err="1"/>
              <a:t>內文層級二</a:t>
            </a:r>
            <a:endParaRPr dirty="0"/>
          </a:p>
          <a:p>
            <a:pPr lvl="2"/>
            <a:r>
              <a:rPr dirty="0" err="1"/>
              <a:t>內文層級三</a:t>
            </a:r>
            <a:endParaRPr dirty="0"/>
          </a:p>
          <a:p>
            <a:pPr lvl="3"/>
            <a:r>
              <a:rPr dirty="0" err="1"/>
              <a:t>內文層級四</a:t>
            </a:r>
            <a:endParaRPr dirty="0"/>
          </a:p>
          <a:p>
            <a:pPr lvl="4"/>
            <a:r>
              <a:rPr dirty="0" err="1"/>
              <a:t>內文層級五</a:t>
            </a:r>
            <a:endParaRPr dirty="0"/>
          </a:p>
        </p:txBody>
      </p:sp>
      <p:sp>
        <p:nvSpPr>
          <p:cNvPr id="99" name="Shape 99"/>
          <p:cNvSpPr>
            <a:spLocks noGrp="1"/>
          </p:cNvSpPr>
          <p:nvPr>
            <p:ph type="body" sz="quarter" idx="13"/>
          </p:nvPr>
        </p:nvSpPr>
        <p:spPr>
          <a:xfrm>
            <a:off x="732368" y="692155"/>
            <a:ext cx="7683866" cy="940162"/>
          </a:xfrm>
          <a:prstGeom prst="rect">
            <a:avLst/>
          </a:prstGeom>
        </p:spPr>
        <p:txBody>
          <a:bodyPr>
            <a:normAutofit/>
          </a:bodyPr>
          <a:lstStyle>
            <a:lvl1pPr marL="0" indent="0">
              <a:buNone/>
              <a:defRPr sz="3200" b="1"/>
            </a:lvl1pPr>
          </a:lstStyle>
          <a:p>
            <a:endParaRPr dirty="0"/>
          </a:p>
        </p:txBody>
      </p:sp>
      <p:sp>
        <p:nvSpPr>
          <p:cNvPr id="100" name="Shape 100"/>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585906071"/>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ntent 1b">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EA2D518F-DDD5-4F88-997E-846B591EA2D8}"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2" name="Text Placeholder 4"/>
          <p:cNvSpPr>
            <a:spLocks noGrp="1"/>
          </p:cNvSpPr>
          <p:nvPr>
            <p:ph type="body" sz="quarter" idx="12"/>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a:p>
            <a:pPr lvl="1"/>
            <a:r>
              <a:rPr lang="zh-TW" altLang="en-US" smtClean="0"/>
              <a:t>第二層</a:t>
            </a:r>
          </a:p>
          <a:p>
            <a:pPr lvl="2"/>
            <a:r>
              <a:rPr lang="zh-TW" altLang="en-US" smtClean="0"/>
              <a:t>第三層</a:t>
            </a:r>
          </a:p>
        </p:txBody>
      </p:sp>
      <p:sp>
        <p:nvSpPr>
          <p:cNvPr id="3" name="Text Placeholder 4"/>
          <p:cNvSpPr>
            <a:spLocks noGrp="1"/>
          </p:cNvSpPr>
          <p:nvPr>
            <p:ph type="body" sz="quarter" idx="13"/>
          </p:nvPr>
        </p:nvSpPr>
        <p:spPr>
          <a:xfrm>
            <a:off x="540000" y="2251908"/>
            <a:ext cx="8068991"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4" name="Text Placeholder 4"/>
          <p:cNvSpPr>
            <a:spLocks noGrp="1"/>
          </p:cNvSpPr>
          <p:nvPr>
            <p:ph type="body" sz="quarter" idx="14"/>
          </p:nvPr>
        </p:nvSpPr>
        <p:spPr>
          <a:xfrm>
            <a:off x="540000" y="2862260"/>
            <a:ext cx="8068991"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5" name="Text Placeholder 4"/>
          <p:cNvSpPr>
            <a:spLocks noGrp="1"/>
          </p:cNvSpPr>
          <p:nvPr>
            <p:ph type="body" sz="quarter" idx="15"/>
          </p:nvPr>
        </p:nvSpPr>
        <p:spPr>
          <a:xfrm>
            <a:off x="540000" y="3472612"/>
            <a:ext cx="8062885"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9"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8" name="矩形 7"/>
          <p:cNvSpPr/>
          <p:nvPr userDrawn="1"/>
        </p:nvSpPr>
        <p:spPr>
          <a:xfrm>
            <a:off x="0" y="6429375"/>
            <a:ext cx="9144000" cy="428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p>
        </p:txBody>
      </p:sp>
    </p:spTree>
    <p:extLst>
      <p:ext uri="{BB962C8B-B14F-4D97-AF65-F5344CB8AC3E}">
        <p14:creationId xmlns:p14="http://schemas.microsoft.com/office/powerpoint/2010/main" val="26260025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body" idx="1"/>
          </p:nvPr>
        </p:nvSpPr>
        <p:spPr>
          <a:xfrm>
            <a:off x="732367" y="2084918"/>
            <a:ext cx="7679267" cy="36135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r>
              <a:t>內文層級一</a:t>
            </a:r>
          </a:p>
          <a:p>
            <a:pPr lvl="1"/>
            <a:r>
              <a:t>內文層級二</a:t>
            </a:r>
          </a:p>
          <a:p>
            <a:pPr lvl="2"/>
            <a:r>
              <a:t>內文層級三</a:t>
            </a:r>
          </a:p>
          <a:p>
            <a:pPr lvl="3"/>
            <a:r>
              <a:t>內文層級四</a:t>
            </a:r>
          </a:p>
          <a:p>
            <a:pPr lvl="4"/>
            <a:r>
              <a:t>內文層級五</a:t>
            </a:r>
          </a:p>
        </p:txBody>
      </p:sp>
      <p:sp>
        <p:nvSpPr>
          <p:cNvPr id="4" name="Shape 4"/>
          <p:cNvSpPr>
            <a:spLocks noGrp="1"/>
          </p:cNvSpPr>
          <p:nvPr>
            <p:ph type="title"/>
          </p:nvPr>
        </p:nvSpPr>
        <p:spPr>
          <a:xfrm>
            <a:off x="1370012" y="1123419"/>
            <a:ext cx="7315201" cy="961500"/>
          </a:xfrm>
          <a:prstGeom prst="rect">
            <a:avLst/>
          </a:prstGeom>
          <a:ln w="12700">
            <a:miter lim="400000"/>
          </a:ln>
          <a:extLst>
            <a:ext uri="{C572A759-6A51-4108-AA02-DFA0A04FC94B}">
              <ma14:wrappingTextBoxFlag xmlns:ma14="http://schemas.microsoft.com/office/mac/drawingml/2011/main" xmlns="" val="1"/>
            </a:ext>
          </a:extLst>
        </p:spPr>
        <p:txBody>
          <a:bodyPr lIns="60956" tIns="60956" rIns="60956" bIns="60956" anchor="ctr">
            <a:normAutofit/>
          </a:bodyPr>
          <a:lstStyle/>
          <a:p>
            <a:r>
              <a:t>大標題文字</a:t>
            </a:r>
          </a:p>
        </p:txBody>
      </p:sp>
      <p:sp>
        <p:nvSpPr>
          <p:cNvPr id="5" name="Shape 5"/>
          <p:cNvSpPr>
            <a:spLocks noGrp="1"/>
          </p:cNvSpPr>
          <p:nvPr>
            <p:ph type="sldNum" sz="quarter" idx="2"/>
          </p:nvPr>
        </p:nvSpPr>
        <p:spPr>
          <a:xfrm>
            <a:off x="8252413" y="6314017"/>
            <a:ext cx="159222" cy="152401"/>
          </a:xfrm>
          <a:prstGeom prst="rect">
            <a:avLst/>
          </a:prstGeom>
          <a:ln w="12700">
            <a:miter lim="400000"/>
          </a:ln>
        </p:spPr>
        <p:txBody>
          <a:bodyPr wrap="none" lIns="0" tIns="0" rIns="0" bIns="0" anchor="b">
            <a:spAutoFit/>
          </a:bodyPr>
          <a:lstStyle>
            <a:lvl1pPr algn="r">
              <a:defRPr sz="1100">
                <a:solidFill>
                  <a:schemeClr val="accent1"/>
                </a:solidFill>
                <a:latin typeface="+mj-lt"/>
                <a:ea typeface="+mj-ea"/>
                <a:cs typeface="+mj-cs"/>
                <a:sym typeface="Calibri"/>
              </a:defRPr>
            </a:lvl1pPr>
          </a:lstStyle>
          <a:p>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50" r:id="rId1"/>
    <p:sldLayoutId id="2147483653" r:id="rId2"/>
    <p:sldLayoutId id="2147483655" r:id="rId3"/>
    <p:sldLayoutId id="2147483657" r:id="rId4"/>
    <p:sldLayoutId id="2147483659" r:id="rId5"/>
    <p:sldLayoutId id="2147483660" r:id="rId6"/>
  </p:sldLayoutIdLst>
  <p:transition spd="med"/>
  <p:timing>
    <p:tnLst>
      <p:par>
        <p:cTn id="1" dur="indefinite" restart="never" nodeType="tmRoot"/>
      </p:par>
    </p:tnLst>
  </p:timing>
  <p:txStyles>
    <p:titleStyle>
      <a:lvl1pPr marL="0" marR="0" indent="0" algn="l" defTabSz="914377" rtl="0" latinLnBrk="0">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1pPr>
      <a:lvl2pPr marL="0" marR="0" indent="0" algn="l" defTabSz="914377" rtl="0" latinLnBrk="0">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2pPr>
      <a:lvl3pPr marL="0" marR="0" indent="0" algn="l" defTabSz="914377" rtl="0" latinLnBrk="0">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3pPr>
      <a:lvl4pPr marL="0" marR="0" indent="0" algn="l" defTabSz="914377" rtl="0" latinLnBrk="0">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4pPr>
      <a:lvl5pPr marL="0" marR="0" indent="0" algn="l" defTabSz="914377" rtl="0" latinLnBrk="0">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5pPr>
      <a:lvl6pPr marL="0" marR="0" indent="0" algn="l" defTabSz="914377" rtl="0" latinLnBrk="0">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6pPr>
      <a:lvl7pPr marL="0" marR="0" indent="0" algn="l" defTabSz="914377" rtl="0" latinLnBrk="0">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7pPr>
      <a:lvl8pPr marL="0" marR="0" indent="0" algn="l" defTabSz="914377" rtl="0" latinLnBrk="0">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8pPr>
      <a:lvl9pPr marL="0" marR="0" indent="0" algn="l" defTabSz="914377" rtl="0" latinLnBrk="0">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9pPr>
    </p:titleStyle>
    <p:bodyStyle>
      <a:lvl1pPr marL="228592" marR="0" indent="-228592"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1pPr>
      <a:lvl2pPr marL="723881" marR="0" indent="-266692"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2pPr>
      <a:lvl3pPr marL="1234407" marR="0" indent="-320031"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3pPr>
      <a:lvl4pPr marL="1727156" marR="0" indent="-355590"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4pPr>
      <a:lvl5pPr marL="2184344" marR="0" indent="-355589"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5pPr>
      <a:lvl6pPr marL="2641532" marR="0" indent="-355589"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6pPr>
      <a:lvl7pPr marL="3098721" marR="0" indent="-355589"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7pPr>
      <a:lvl8pPr marL="3555910" marR="0" indent="-355589"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8pPr>
      <a:lvl9pPr marL="4013098" marR="0" indent="-355589"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9pPr>
    </p:bodyStyle>
    <p:otherStyle>
      <a:lvl1pPr marL="0" marR="0" indent="0" algn="r" defTabSz="91437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1pPr>
      <a:lvl2pPr marL="0" marR="0" indent="0" algn="r" defTabSz="91437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2pPr>
      <a:lvl3pPr marL="0" marR="0" indent="0" algn="r" defTabSz="91437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3pPr>
      <a:lvl4pPr marL="0" marR="0" indent="0" algn="r" defTabSz="91437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4pPr>
      <a:lvl5pPr marL="0" marR="0" indent="0" algn="r" defTabSz="91437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5pPr>
      <a:lvl6pPr marL="0" marR="0" indent="0" algn="r" defTabSz="91437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6pPr>
      <a:lvl7pPr marL="0" marR="0" indent="0" algn="r" defTabSz="91437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7pPr>
      <a:lvl8pPr marL="0" marR="0" indent="0" algn="r" defTabSz="91437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8pPr>
      <a:lvl9pPr marL="0" marR="0" indent="0" algn="r" defTabSz="91437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ifec.org.hk/" TargetMode="Externa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p:cNvSpPr>
          <p:nvPr>
            <p:ph type="body" sz="quarter" idx="1"/>
          </p:nvPr>
        </p:nvSpPr>
        <p:spPr>
          <a:xfrm>
            <a:off x="849190" y="2732618"/>
            <a:ext cx="7008284" cy="1552934"/>
          </a:xfrm>
          <a:prstGeom prst="rect">
            <a:avLst/>
          </a:prstGeom>
        </p:spPr>
        <p:txBody>
          <a:bodyPr/>
          <a:lstStyle>
            <a:lvl1pPr marL="1790655" indent="-1790655">
              <a:spcBef>
                <a:spcPts val="0"/>
              </a:spcBef>
              <a:defRPr sz="4000">
                <a:solidFill>
                  <a:srgbClr val="F58C3C"/>
                </a:solidFill>
              </a:defRPr>
            </a:lvl1pPr>
          </a:lstStyle>
          <a:p>
            <a:r>
              <a:rPr dirty="0"/>
              <a:t>Unit 8	Reasons for a Loan</a:t>
            </a:r>
          </a:p>
        </p:txBody>
      </p:sp>
      <p:sp>
        <p:nvSpPr>
          <p:cNvPr id="3" name="Text Placeholder 1"/>
          <p:cNvSpPr>
            <a:spLocks noGrp="1"/>
          </p:cNvSpPr>
          <p:nvPr>
            <p:ph type="body" sz="quarter" idx="4294967295"/>
          </p:nvPr>
        </p:nvSpPr>
        <p:spPr>
          <a:xfrm>
            <a:off x="840078" y="4174744"/>
            <a:ext cx="7472651" cy="473250"/>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altLang="zh-TW" b="1" dirty="0" smtClean="0"/>
              <a:t>Junior Secondary Money Management Teaching Resources</a:t>
            </a:r>
            <a:endParaRPr lang="en-US" altLang="zh-TW" b="1" dirty="0"/>
          </a:p>
        </p:txBody>
      </p:sp>
      <p:sp>
        <p:nvSpPr>
          <p:cNvPr id="4" name="Text Placeholder 1"/>
          <p:cNvSpPr>
            <a:spLocks noGrp="1"/>
          </p:cNvSpPr>
          <p:nvPr>
            <p:ph type="body" sz="quarter" idx="4294967295"/>
          </p:nvPr>
        </p:nvSpPr>
        <p:spPr>
          <a:xfrm>
            <a:off x="835464" y="4715071"/>
            <a:ext cx="7472651" cy="473250"/>
          </a:xfrm>
          <a:prstGeom prst="rect">
            <a:avLst/>
          </a:prstGeom>
        </p:spPr>
        <p:txBody>
          <a:bodyPr>
            <a:normAutofit/>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altLang="zh-TW" sz="1600" dirty="0" smtClean="0"/>
              <a:t>© 2019 Investor and Financial Education Council</a:t>
            </a:r>
            <a:endParaRPr lang="en-US" altLang="zh-TW" sz="1600" dirty="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Shape 203"/>
          <p:cNvSpPr>
            <a:spLocks noGrp="1"/>
          </p:cNvSpPr>
          <p:nvPr>
            <p:ph type="body" idx="1"/>
          </p:nvPr>
        </p:nvSpPr>
        <p:spPr>
          <a:xfrm>
            <a:off x="732367" y="1350000"/>
            <a:ext cx="7679267" cy="4187016"/>
          </a:xfrm>
          <a:prstGeom prst="rect">
            <a:avLst/>
          </a:prstGeom>
        </p:spPr>
        <p:txBody>
          <a:bodyPr>
            <a:normAutofit/>
          </a:bodyPr>
          <a:lstStyle/>
          <a:p>
            <a:pPr marL="342000" indent="-342000"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r>
              <a:rPr dirty="0"/>
              <a:t>Is borrowing money free? What costs does it include? What are the responsibilities of the borrower</a:t>
            </a:r>
            <a:r>
              <a:rPr dirty="0" smtClean="0"/>
              <a:t>?</a:t>
            </a:r>
            <a:endParaRPr lang="en-US" dirty="0" smtClean="0"/>
          </a:p>
          <a:p>
            <a:pPr marL="714375" indent="-342000" defTabSz="719965">
              <a:lnSpc>
                <a:spcPts val="2600"/>
              </a:lnSpc>
              <a:spcBef>
                <a:spcPts val="0"/>
              </a:spcBef>
              <a:spcAft>
                <a:spcPts val="600"/>
              </a:spcAft>
              <a:buSzTx/>
              <a:defRPr sz="2100">
                <a:solidFill>
                  <a:srgbClr val="00C1D5"/>
                </a:solidFill>
                <a:latin typeface="Calibri Light"/>
                <a:ea typeface="Calibri Light"/>
                <a:cs typeface="Calibri Light"/>
                <a:sym typeface="Calibri Light"/>
              </a:defRPr>
            </a:pPr>
            <a:r>
              <a:rPr dirty="0" smtClean="0"/>
              <a:t>No</a:t>
            </a:r>
            <a:r>
              <a:rPr dirty="0"/>
              <a:t>. The borrower must reserve money to repay the principal and interest on a regular basis. Some loans come with very high interest rates and some may charge a handling fee. </a:t>
            </a:r>
            <a:endParaRPr lang="en-US" dirty="0" smtClean="0"/>
          </a:p>
          <a:p>
            <a:pPr marL="714375" indent="-342000" defTabSz="719965">
              <a:lnSpc>
                <a:spcPts val="2600"/>
              </a:lnSpc>
              <a:spcBef>
                <a:spcPts val="0"/>
              </a:spcBef>
              <a:spcAft>
                <a:spcPts val="600"/>
              </a:spcAft>
              <a:buSzTx/>
              <a:defRPr sz="2100">
                <a:solidFill>
                  <a:srgbClr val="00C1D5"/>
                </a:solidFill>
                <a:latin typeface="Calibri Light"/>
                <a:ea typeface="Calibri Light"/>
                <a:cs typeface="Calibri Light"/>
                <a:sym typeface="Calibri Light"/>
              </a:defRPr>
            </a:pPr>
            <a:r>
              <a:rPr dirty="0" smtClean="0"/>
              <a:t>Some </a:t>
            </a:r>
            <a:r>
              <a:rPr dirty="0"/>
              <a:t>financial institutions may even require the borrower to provide some assets as collateral (security). </a:t>
            </a:r>
            <a:endParaRPr lang="en-US" dirty="0"/>
          </a:p>
          <a:p>
            <a:pPr marL="714375" indent="-342000" defTabSz="719965">
              <a:lnSpc>
                <a:spcPts val="2600"/>
              </a:lnSpc>
              <a:spcBef>
                <a:spcPts val="0"/>
              </a:spcBef>
              <a:spcAft>
                <a:spcPts val="600"/>
              </a:spcAft>
              <a:buSzTx/>
              <a:defRPr sz="2100">
                <a:solidFill>
                  <a:srgbClr val="00C1D5"/>
                </a:solidFill>
                <a:latin typeface="Calibri Light"/>
                <a:ea typeface="Calibri Light"/>
                <a:cs typeface="Calibri Light"/>
                <a:sym typeface="Calibri Light"/>
              </a:defRPr>
            </a:pPr>
            <a:r>
              <a:rPr dirty="0" smtClean="0"/>
              <a:t>The </a:t>
            </a:r>
            <a:r>
              <a:rPr dirty="0"/>
              <a:t>responsibilities of the borrower include repaying loans on time and maintaining a good credit record.</a:t>
            </a:r>
          </a:p>
        </p:txBody>
      </p:sp>
      <p:sp>
        <p:nvSpPr>
          <p:cNvPr id="205" name="Shape 205"/>
          <p:cNvSpPr>
            <a:spLocks noGrp="1"/>
          </p:cNvSpPr>
          <p:nvPr>
            <p:ph type="body" sz="quarter" idx="13"/>
          </p:nvPr>
        </p:nvSpPr>
        <p:spPr>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dirty="0"/>
              <a:t>Activity 1: Group </a:t>
            </a:r>
            <a:r>
              <a:rPr dirty="0" smtClean="0"/>
              <a:t>discussion</a:t>
            </a:r>
            <a:r>
              <a:rPr lang="en-HK" dirty="0" smtClean="0"/>
              <a:t> (Good debt?)</a:t>
            </a:r>
            <a:endParaRPr dirty="0"/>
          </a:p>
        </p:txBody>
      </p:sp>
      <p:sp>
        <p:nvSpPr>
          <p:cNvPr id="204" name="Shape 20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a:t>
            </a:fld>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3">
                                            <p:txEl>
                                              <p:pRg st="0" end="0"/>
                                            </p:txEl>
                                          </p:spTgt>
                                        </p:tgtEl>
                                        <p:attrNameLst>
                                          <p:attrName>style.visibility</p:attrName>
                                        </p:attrNameLst>
                                      </p:cBhvr>
                                      <p:to>
                                        <p:strVal val="visible"/>
                                      </p:to>
                                    </p:set>
                                    <p:animEffect transition="in" filter="fade">
                                      <p:cBhvr>
                                        <p:cTn id="7" dur="500"/>
                                        <p:tgtEl>
                                          <p:spTgt spid="20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203">
                                            <p:txEl>
                                              <p:pRg st="1" end="1"/>
                                            </p:txEl>
                                          </p:spTgt>
                                        </p:tgtEl>
                                        <p:attrNameLst>
                                          <p:attrName>style.visibility</p:attrName>
                                        </p:attrNameLst>
                                      </p:cBhvr>
                                      <p:to>
                                        <p:strVal val="visible"/>
                                      </p:to>
                                    </p:set>
                                    <p:animEffect transition="in" filter="fade">
                                      <p:cBhvr>
                                        <p:cTn id="12" dur="500"/>
                                        <p:tgtEl>
                                          <p:spTgt spid="20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203">
                                            <p:txEl>
                                              <p:pRg st="2" end="2"/>
                                            </p:txEl>
                                          </p:spTgt>
                                        </p:tgtEl>
                                        <p:attrNameLst>
                                          <p:attrName>style.visibility</p:attrName>
                                        </p:attrNameLst>
                                      </p:cBhvr>
                                      <p:to>
                                        <p:strVal val="visible"/>
                                      </p:to>
                                    </p:set>
                                    <p:animEffect transition="in" filter="fade">
                                      <p:cBhvr>
                                        <p:cTn id="17" dur="500"/>
                                        <p:tgtEl>
                                          <p:spTgt spid="20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childTnLst>
                                    <p:set>
                                      <p:cBhvr>
                                        <p:cTn id="21" dur="1" fill="hold">
                                          <p:stCondLst>
                                            <p:cond delay="0"/>
                                          </p:stCondLst>
                                        </p:cTn>
                                        <p:tgtEl>
                                          <p:spTgt spid="203">
                                            <p:txEl>
                                              <p:pRg st="3" end="3"/>
                                            </p:txEl>
                                          </p:spTgt>
                                        </p:tgtEl>
                                        <p:attrNameLst>
                                          <p:attrName>style.visibility</p:attrName>
                                        </p:attrNameLst>
                                      </p:cBhvr>
                                      <p:to>
                                        <p:strVal val="visible"/>
                                      </p:to>
                                    </p:set>
                                    <p:animEffect transition="in" filter="fade">
                                      <p:cBhvr>
                                        <p:cTn id="22" dur="500"/>
                                        <p:tgtEl>
                                          <p:spTgt spid="20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 grpId="1" uiExpand="1" build="p" bldLvl="5"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Shape 208"/>
          <p:cNvSpPr>
            <a:spLocks noGrp="1"/>
          </p:cNvSpPr>
          <p:nvPr>
            <p:ph type="body" idx="1"/>
          </p:nvPr>
        </p:nvSpPr>
        <p:spPr>
          <a:xfrm>
            <a:off x="732368" y="1350000"/>
            <a:ext cx="7525808" cy="4187016"/>
          </a:xfrm>
          <a:prstGeom prst="rect">
            <a:avLst/>
          </a:prstGeom>
        </p:spPr>
        <p:txBody>
          <a:bodyPr/>
          <a:lstStyle/>
          <a:p>
            <a:pPr marL="342000" indent="-342000" defTabSz="719965">
              <a:lnSpc>
                <a:spcPts val="2600"/>
              </a:lnSpc>
              <a:spcBef>
                <a:spcPts val="0"/>
              </a:spcBef>
              <a:spcAft>
                <a:spcPts val="600"/>
              </a:spcAft>
              <a:buFontTx/>
              <a:buAutoNum type="arabicPeriod" startAt="2"/>
              <a:defRPr sz="2100">
                <a:solidFill>
                  <a:schemeClr val="accent1"/>
                </a:solidFill>
                <a:latin typeface="Calibri Light"/>
                <a:ea typeface="Calibri Light"/>
                <a:cs typeface="Calibri Light"/>
                <a:sym typeface="Calibri Light"/>
              </a:defRPr>
            </a:pPr>
            <a:r>
              <a:rPr dirty="0"/>
              <a:t>What are the consequences of late repayment?</a:t>
            </a:r>
          </a:p>
          <a:p>
            <a:pPr marL="341313" indent="0" defTabSz="719965">
              <a:lnSpc>
                <a:spcPts val="2600"/>
              </a:lnSpc>
              <a:spcBef>
                <a:spcPts val="0"/>
              </a:spcBef>
              <a:spcAft>
                <a:spcPts val="600"/>
              </a:spcAft>
              <a:buSzTx/>
              <a:buNone/>
              <a:defRPr sz="2100">
                <a:solidFill>
                  <a:srgbClr val="00C1D5"/>
                </a:solidFill>
                <a:latin typeface="Calibri Light"/>
                <a:ea typeface="Calibri Light"/>
                <a:cs typeface="Calibri Light"/>
                <a:sym typeface="Calibri Light"/>
              </a:defRPr>
            </a:pPr>
            <a:r>
              <a:rPr dirty="0"/>
              <a:t>Late repayments will be fined, which will increase the financial burden of the borrower. The individual's credit score will drop, affecting future loan applications. If the debt is eventually unable to be repaid, the collateral will be seized and the borrower may face bankruptcy.</a:t>
            </a:r>
          </a:p>
        </p:txBody>
      </p:sp>
      <p:sp>
        <p:nvSpPr>
          <p:cNvPr id="210" name="Shape 210"/>
          <p:cNvSpPr>
            <a:spLocks noGrp="1"/>
          </p:cNvSpPr>
          <p:nvPr>
            <p:ph type="body" sz="quarter" idx="13"/>
          </p:nvPr>
        </p:nvSpPr>
        <p:spPr>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dirty="0"/>
              <a:t>Activity 1: Group </a:t>
            </a:r>
            <a:r>
              <a:rPr dirty="0" smtClean="0"/>
              <a:t>discussion</a:t>
            </a:r>
            <a:r>
              <a:rPr lang="en-HK" dirty="0" smtClean="0"/>
              <a:t> (Good debt?)</a:t>
            </a:r>
            <a:endParaRPr dirty="0"/>
          </a:p>
        </p:txBody>
      </p:sp>
      <p:sp>
        <p:nvSpPr>
          <p:cNvPr id="209" name="Shape 20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11</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8">
                                            <p:txEl>
                                              <p:pRg st="0" end="0"/>
                                            </p:txEl>
                                          </p:spTgt>
                                        </p:tgtEl>
                                        <p:attrNameLst>
                                          <p:attrName>style.visibility</p:attrName>
                                        </p:attrNameLst>
                                      </p:cBhvr>
                                      <p:to>
                                        <p:strVal val="visible"/>
                                      </p:to>
                                    </p:set>
                                    <p:animEffect transition="in" filter="fade">
                                      <p:cBhvr>
                                        <p:cTn id="7" dur="500"/>
                                        <p:tgtEl>
                                          <p:spTgt spid="20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8">
                                            <p:txEl>
                                              <p:pRg st="1" end="1"/>
                                            </p:txEl>
                                          </p:spTgt>
                                        </p:tgtEl>
                                        <p:attrNameLst>
                                          <p:attrName>style.visibility</p:attrName>
                                        </p:attrNameLst>
                                      </p:cBhvr>
                                      <p:to>
                                        <p:strVal val="visible"/>
                                      </p:to>
                                    </p:set>
                                    <p:animEffect transition="in" filter="fade">
                                      <p:cBhvr>
                                        <p:cTn id="12" dur="500"/>
                                        <p:tgtEl>
                                          <p:spTgt spid="20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Shape 213"/>
          <p:cNvSpPr>
            <a:spLocks noGrp="1"/>
          </p:cNvSpPr>
          <p:nvPr>
            <p:ph type="sldNum" sz="quarter" idx="4294967295"/>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lvl1pPr>
              <a:defRPr>
                <a:solidFill>
                  <a:schemeClr val="accent3"/>
                </a:solidFill>
              </a:defRPr>
            </a:lvl1pPr>
          </a:lstStyle>
          <a:p>
            <a:fld id="{86CB4B4D-7CA3-9044-876B-883B54F8677D}" type="slidenum">
              <a:t>12</a:t>
            </a:fld>
            <a:endParaRPr/>
          </a:p>
        </p:txBody>
      </p:sp>
      <p:sp>
        <p:nvSpPr>
          <p:cNvPr id="214" name="Shape 214"/>
          <p:cNvSpPr>
            <a:spLocks noGrp="1"/>
          </p:cNvSpPr>
          <p:nvPr>
            <p:ph type="body" sz="quarter" idx="1"/>
          </p:nvPr>
        </p:nvSpPr>
        <p:spPr>
          <a:xfrm>
            <a:off x="1799659" y="2424713"/>
            <a:ext cx="6143732" cy="719127"/>
          </a:xfrm>
          <a:prstGeom prst="rect">
            <a:avLst/>
          </a:prstGeom>
        </p:spPr>
        <p:txBody>
          <a:bodyPr/>
          <a:lstStyle>
            <a:lvl1pPr defTabSz="682947">
              <a:defRPr sz="3880"/>
            </a:lvl1pPr>
          </a:lstStyle>
          <a:p>
            <a:r>
              <a:rPr dirty="0"/>
              <a:t>Activity 2: Group discussion</a:t>
            </a:r>
          </a:p>
        </p:txBody>
      </p:sp>
      <p:sp>
        <p:nvSpPr>
          <p:cNvPr id="215" name="Shape 215"/>
          <p:cNvSpPr>
            <a:spLocks noGrp="1"/>
          </p:cNvSpPr>
          <p:nvPr>
            <p:ph type="body" idx="14"/>
          </p:nvPr>
        </p:nvSpPr>
        <p:spPr>
          <a:xfrm>
            <a:off x="1799658" y="3998572"/>
            <a:ext cx="6143732" cy="1795281"/>
          </a:xfrm>
          <a:prstGeom prst="rect">
            <a:avLst/>
          </a:prstGeom>
          <a:extLst>
            <a:ext uri="{C572A759-6A51-4108-AA02-DFA0A04FC94B}">
              <ma14:wrappingTextBoxFlag xmlns:ma14="http://schemas.microsoft.com/office/mac/drawingml/2011/main" xmlns="" val="1"/>
            </a:ext>
          </a:extLst>
        </p:spPr>
        <p:txBody>
          <a:bodyPr/>
          <a:lstStyle>
            <a:lvl1pPr marL="0" indent="0" defTabSz="685765">
              <a:lnSpc>
                <a:spcPct val="100000"/>
              </a:lnSpc>
              <a:spcBef>
                <a:spcPts val="0"/>
              </a:spcBef>
              <a:buSzTx/>
              <a:buNone/>
              <a:defRPr sz="4000">
                <a:solidFill>
                  <a:srgbClr val="FFFFFF"/>
                </a:solidFill>
                <a:latin typeface="Calibri Light"/>
                <a:ea typeface="Calibri Light"/>
                <a:cs typeface="Calibri Light"/>
                <a:sym typeface="Calibri Light"/>
              </a:defRPr>
            </a:lvl1pPr>
          </a:lstStyle>
          <a:p>
            <a:r>
              <a:rPr dirty="0"/>
              <a:t>Matching different sources of borrowing</a:t>
            </a:r>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Shape 217"/>
          <p:cNvSpPr>
            <a:spLocks noGrp="1"/>
          </p:cNvSpPr>
          <p:nvPr>
            <p:ph type="body" idx="1"/>
          </p:nvPr>
        </p:nvSpPr>
        <p:spPr>
          <a:xfrm>
            <a:off x="732367" y="1872000"/>
            <a:ext cx="7679267" cy="3937634"/>
          </a:xfrm>
          <a:prstGeom prst="rect">
            <a:avLst/>
          </a:prstGeom>
        </p:spPr>
        <p:txBody>
          <a:bodyPr>
            <a:normAutofit/>
          </a:bodyPr>
          <a:lstStyle>
            <a:lvl1pPr marL="0" indent="0" defTabSz="719965">
              <a:lnSpc>
                <a:spcPct val="150000"/>
              </a:lnSpc>
              <a:spcBef>
                <a:spcPts val="800"/>
              </a:spcBef>
              <a:buSzTx/>
              <a:buNone/>
              <a:defRPr sz="2100">
                <a:solidFill>
                  <a:schemeClr val="accent1"/>
                </a:solidFill>
                <a:latin typeface="Calibri Light"/>
                <a:ea typeface="Calibri Light"/>
                <a:cs typeface="Calibri Light"/>
                <a:sym typeface="Calibri Light"/>
              </a:defRPr>
            </a:lvl1pPr>
          </a:lstStyle>
          <a:p>
            <a:pPr>
              <a:lnSpc>
                <a:spcPts val="2600"/>
              </a:lnSpc>
              <a:spcBef>
                <a:spcPts val="0"/>
              </a:spcBef>
              <a:spcAft>
                <a:spcPts val="600"/>
              </a:spcAft>
            </a:pPr>
            <a:r>
              <a:rPr lang="en-US" dirty="0"/>
              <a:t>Divide students into </a:t>
            </a:r>
            <a:r>
              <a:rPr lang="en-US" dirty="0" smtClean="0"/>
              <a:t>groups of 3 to 4, </a:t>
            </a:r>
            <a:r>
              <a:rPr lang="en-US" dirty="0"/>
              <a:t>and </a:t>
            </a:r>
            <a:r>
              <a:rPr lang="en-US" dirty="0" smtClean="0"/>
              <a:t>guide them to r</a:t>
            </a:r>
            <a:r>
              <a:rPr dirty="0" smtClean="0"/>
              <a:t>ead </a:t>
            </a:r>
            <a:r>
              <a:rPr dirty="0"/>
              <a:t>the information about </a:t>
            </a:r>
            <a:r>
              <a:rPr lang="en-US" dirty="0" smtClean="0"/>
              <a:t>different </a:t>
            </a:r>
            <a:r>
              <a:rPr dirty="0" smtClean="0"/>
              <a:t>types </a:t>
            </a:r>
            <a:r>
              <a:rPr dirty="0"/>
              <a:t>of borrowing (credit cards, personal loans, </a:t>
            </a:r>
            <a:r>
              <a:rPr dirty="0" smtClean="0"/>
              <a:t>mortgage</a:t>
            </a:r>
            <a:r>
              <a:rPr lang="en-US" dirty="0" smtClean="0"/>
              <a:t> loans</a:t>
            </a:r>
            <a:r>
              <a:rPr dirty="0" smtClean="0"/>
              <a:t>, </a:t>
            </a:r>
            <a:r>
              <a:rPr dirty="0"/>
              <a:t>cash advances). </a:t>
            </a:r>
            <a:r>
              <a:rPr lang="en-US" dirty="0" smtClean="0"/>
              <a:t>Then d</a:t>
            </a:r>
            <a:r>
              <a:rPr dirty="0" smtClean="0"/>
              <a:t>iscuss </a:t>
            </a:r>
            <a:r>
              <a:rPr dirty="0"/>
              <a:t>which type of </a:t>
            </a:r>
            <a:r>
              <a:rPr lang="en-US" dirty="0" smtClean="0"/>
              <a:t>borrowing</a:t>
            </a:r>
            <a:r>
              <a:rPr dirty="0" smtClean="0"/>
              <a:t> </a:t>
            </a:r>
            <a:r>
              <a:rPr dirty="0"/>
              <a:t>can be used in the following situations and list the reasons. </a:t>
            </a:r>
            <a:r>
              <a:rPr lang="en-US" dirty="0"/>
              <a:t>In addition to borrowing, ask students to think of alternative actions to borrowing, they can further describe and explain. After discussion, each group sends a representative to explain the reasons for such pairing</a:t>
            </a:r>
            <a:r>
              <a:rPr lang="en-US" dirty="0" smtClean="0"/>
              <a:t>.</a:t>
            </a:r>
            <a:endParaRPr lang="en-US" dirty="0"/>
          </a:p>
        </p:txBody>
      </p:sp>
      <p:sp>
        <p:nvSpPr>
          <p:cNvPr id="219" name="Shape 219"/>
          <p:cNvSpPr>
            <a:spLocks noGrp="1"/>
          </p:cNvSpPr>
          <p:nvPr>
            <p:ph type="body" sz="quarter" idx="13"/>
          </p:nvPr>
        </p:nvSpPr>
        <p:spPr>
          <a:prstGeom prst="rect">
            <a:avLst/>
          </a:prstGeom>
          <a:extLst>
            <a:ext uri="{C572A759-6A51-4108-AA02-DFA0A04FC94B}">
              <ma14:wrappingTextBoxFlag xmlns:ma14="http://schemas.microsoft.com/office/mac/drawingml/2011/main" xmlns="" val="1"/>
            </a:ext>
          </a:extLst>
        </p:spPr>
        <p:txBody>
          <a:bodyPr>
            <a:noAutofit/>
          </a:bodyPr>
          <a:lstStyle>
            <a:lvl1pPr marL="0" indent="0">
              <a:lnSpc>
                <a:spcPts val="3400"/>
              </a:lnSpc>
              <a:buSzTx/>
              <a:buNone/>
              <a:defRPr sz="3300"/>
            </a:lvl1pPr>
          </a:lstStyle>
          <a:p>
            <a:r>
              <a:rPr dirty="0"/>
              <a:t>Activity 2: Group </a:t>
            </a:r>
            <a:r>
              <a:rPr dirty="0" smtClean="0"/>
              <a:t>discussion</a:t>
            </a:r>
            <a:endParaRPr lang="en-HK" dirty="0" smtClean="0"/>
          </a:p>
          <a:p>
            <a:r>
              <a:rPr lang="en-GB" dirty="0" smtClean="0"/>
              <a:t>(Matching </a:t>
            </a:r>
            <a:r>
              <a:rPr lang="en-GB" dirty="0"/>
              <a:t>different sources of </a:t>
            </a:r>
            <a:r>
              <a:rPr lang="en-GB" dirty="0" smtClean="0"/>
              <a:t>borrowing)</a:t>
            </a:r>
            <a:endParaRPr lang="en-GB" dirty="0"/>
          </a:p>
        </p:txBody>
      </p:sp>
      <p:sp>
        <p:nvSpPr>
          <p:cNvPr id="218" name="Shape 21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13</a:t>
            </a:fld>
            <a:endParaRPr/>
          </a:p>
        </p:txBody>
      </p:sp>
      <p:sp>
        <p:nvSpPr>
          <p:cNvPr id="220" name="Shape 220"/>
          <p:cNvSpPr/>
          <p:nvPr/>
        </p:nvSpPr>
        <p:spPr>
          <a:xfrm>
            <a:off x="652858" y="1203318"/>
            <a:ext cx="7679267" cy="580151"/>
          </a:xfrm>
          <a:prstGeom prst="rect">
            <a:avLst/>
          </a:prstGeom>
          <a:ln w="12700">
            <a:miter lim="400000"/>
          </a:ln>
          <a:extLst>
            <a:ext uri="{C572A759-6A51-4108-AA02-DFA0A04FC94B}">
              <ma14:wrappingTextBoxFlag xmlns:ma14="http://schemas.microsoft.com/office/mac/drawingml/2011/main" xmlns="" val="1"/>
            </a:ext>
          </a:extLst>
        </p:spPr>
        <p:txBody>
          <a:bodyPr lIns="60956" tIns="60956" rIns="60956" bIns="60956">
            <a:spAutoFit/>
          </a:bodyPr>
          <a:lstStyle>
            <a:lvl1pPr defTabSz="685800">
              <a:lnSpc>
                <a:spcPct val="90000"/>
              </a:lnSpc>
              <a:spcBef>
                <a:spcPts val="700"/>
              </a:spcBef>
              <a:defRPr sz="3300">
                <a:solidFill>
                  <a:srgbClr val="645F9B"/>
                </a:solidFill>
                <a:latin typeface="Calibri Light"/>
                <a:ea typeface="Calibri Light"/>
                <a:cs typeface="Calibri Light"/>
                <a:sym typeface="Calibri Light"/>
              </a:defRPr>
            </a:lvl1pPr>
          </a:lstStyle>
          <a:p>
            <a:endParaRPr dirty="0"/>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Shape 219"/>
          <p:cNvSpPr>
            <a:spLocks noGrp="1"/>
          </p:cNvSpPr>
          <p:nvPr>
            <p:ph type="body" sz="quarter" idx="13"/>
          </p:nvPr>
        </p:nvSpPr>
        <p:spPr>
          <a:prstGeom prst="rect">
            <a:avLst/>
          </a:prstGeom>
          <a:extLst>
            <a:ext uri="{C572A759-6A51-4108-AA02-DFA0A04FC94B}">
              <ma14:wrappingTextBoxFlag xmlns:ma14="http://schemas.microsoft.com/office/mac/drawingml/2011/main" xmlns="" val="1"/>
            </a:ext>
          </a:extLst>
        </p:spPr>
        <p:txBody>
          <a:bodyPr>
            <a:noAutofit/>
          </a:bodyPr>
          <a:lstStyle>
            <a:lvl1pPr marL="0" indent="0">
              <a:lnSpc>
                <a:spcPts val="3400"/>
              </a:lnSpc>
              <a:buSzTx/>
              <a:buNone/>
              <a:defRPr sz="3300"/>
            </a:lvl1pPr>
          </a:lstStyle>
          <a:p>
            <a:r>
              <a:rPr dirty="0"/>
              <a:t>Activity 2: Group </a:t>
            </a:r>
            <a:r>
              <a:rPr dirty="0" smtClean="0"/>
              <a:t>discussion</a:t>
            </a:r>
            <a:endParaRPr lang="en-HK" dirty="0" smtClean="0"/>
          </a:p>
          <a:p>
            <a:r>
              <a:rPr lang="en-GB" dirty="0" smtClean="0"/>
              <a:t>(Matching </a:t>
            </a:r>
            <a:r>
              <a:rPr lang="en-GB" dirty="0"/>
              <a:t>different sources of </a:t>
            </a:r>
            <a:r>
              <a:rPr lang="en-GB" dirty="0" smtClean="0"/>
              <a:t>borrowing)</a:t>
            </a:r>
            <a:endParaRPr lang="en-GB" dirty="0"/>
          </a:p>
        </p:txBody>
      </p:sp>
      <p:sp>
        <p:nvSpPr>
          <p:cNvPr id="218" name="Shape 21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14</a:t>
            </a:fld>
            <a:endParaRPr/>
          </a:p>
        </p:txBody>
      </p:sp>
      <p:sp>
        <p:nvSpPr>
          <p:cNvPr id="7" name="Shape 222"/>
          <p:cNvSpPr txBox="1">
            <a:spLocks/>
          </p:cNvSpPr>
          <p:nvPr/>
        </p:nvSpPr>
        <p:spPr>
          <a:xfrm>
            <a:off x="8252411" y="6314016"/>
            <a:ext cx="159222" cy="152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377"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chemeClr val="accent1"/>
                </a:solidFill>
                <a:effectLst/>
                <a:uFillTx/>
                <a:latin typeface="+mj-lt"/>
                <a:ea typeface="+mj-ea"/>
                <a:cs typeface="+mj-cs"/>
                <a:sym typeface="Calibri"/>
              </a:defRPr>
            </a:lvl1pPr>
            <a:lvl2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2pPr>
            <a:lvl3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3pPr>
            <a:lvl4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4pPr>
            <a:lvl5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5pPr>
            <a:lvl6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6pPr>
            <a:lvl7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7pPr>
            <a:lvl8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8pPr>
            <a:lvl9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9pPr>
          </a:lstStyle>
          <a:p>
            <a:fld id="{86CB4B4D-7CA3-9044-876B-883B54F8677D}" type="slidenum">
              <a:rPr lang="en-GB" smtClean="0"/>
              <a:pPr/>
              <a:t>14</a:t>
            </a:fld>
            <a:endParaRPr lang="en-GB"/>
          </a:p>
        </p:txBody>
      </p:sp>
      <p:pic>
        <p:nvPicPr>
          <p:cNvPr id="8" name="image9.jpeg"/>
          <p:cNvPicPr>
            <a:picLocks noChangeAspect="1"/>
          </p:cNvPicPr>
          <p:nvPr/>
        </p:nvPicPr>
        <p:blipFill>
          <a:blip r:embed="rId2">
            <a:extLst/>
          </a:blip>
          <a:stretch>
            <a:fillRect/>
          </a:stretch>
        </p:blipFill>
        <p:spPr>
          <a:xfrm>
            <a:off x="5320446" y="1872000"/>
            <a:ext cx="3360370" cy="4037979"/>
          </a:xfrm>
          <a:prstGeom prst="rect">
            <a:avLst/>
          </a:prstGeom>
          <a:ln w="12700">
            <a:miter lim="400000"/>
          </a:ln>
        </p:spPr>
      </p:pic>
      <p:pic>
        <p:nvPicPr>
          <p:cNvPr id="9" name="image10.jpeg"/>
          <p:cNvPicPr>
            <a:picLocks noChangeAspect="1"/>
          </p:cNvPicPr>
          <p:nvPr/>
        </p:nvPicPr>
        <p:blipFill>
          <a:blip r:embed="rId3">
            <a:extLst/>
          </a:blip>
          <a:stretch>
            <a:fillRect/>
          </a:stretch>
        </p:blipFill>
        <p:spPr>
          <a:xfrm>
            <a:off x="732367" y="1872000"/>
            <a:ext cx="4321538" cy="4037978"/>
          </a:xfrm>
          <a:prstGeom prst="rect">
            <a:avLst/>
          </a:prstGeom>
          <a:ln w="12700">
            <a:miter lim="400000"/>
          </a:ln>
        </p:spPr>
      </p:pic>
      <p:sp>
        <p:nvSpPr>
          <p:cNvPr id="10" name="Shape 225"/>
          <p:cNvSpPr>
            <a:spLocks noGrp="1"/>
          </p:cNvSpPr>
          <p:nvPr>
            <p:ph type="body" sz="half" idx="1"/>
          </p:nvPr>
        </p:nvSpPr>
        <p:spPr>
          <a:xfrm>
            <a:off x="734428" y="1872000"/>
            <a:ext cx="4321440" cy="4037981"/>
          </a:xfrm>
          <a:prstGeom prst="rect">
            <a:avLst/>
          </a:prstGeom>
        </p:spPr>
        <p:txBody>
          <a:bodyPr lIns="60932" tIns="60932" rIns="60932" bIns="60932">
            <a:noAutofit/>
          </a:bodyPr>
          <a:lstStyle/>
          <a:p>
            <a:pPr marL="0" indent="0" algn="ctr" defTabSz="896089">
              <a:lnSpc>
                <a:spcPts val="2600"/>
              </a:lnSpc>
              <a:spcBef>
                <a:spcPts val="0"/>
              </a:spcBef>
              <a:spcAft>
                <a:spcPts val="600"/>
              </a:spcAft>
              <a:buSzTx/>
              <a:buNone/>
              <a:defRPr sz="2000" u="sng">
                <a:solidFill>
                  <a:schemeClr val="accent1"/>
                </a:solidFill>
                <a:latin typeface="Calibri Light"/>
                <a:ea typeface="Calibri Light"/>
                <a:cs typeface="Calibri Light"/>
                <a:sym typeface="Calibri Light"/>
              </a:defRPr>
            </a:pPr>
            <a:r>
              <a:rPr sz="1900" dirty="0" smtClean="0"/>
              <a:t>Situation</a:t>
            </a:r>
            <a:r>
              <a:rPr lang="en-US" sz="1900" dirty="0" smtClean="0"/>
              <a:t>s</a:t>
            </a:r>
            <a:endParaRPr sz="1900" dirty="0"/>
          </a:p>
          <a:p>
            <a:pPr marL="0" indent="0" defTabSz="896089">
              <a:lnSpc>
                <a:spcPts val="2600"/>
              </a:lnSpc>
              <a:spcBef>
                <a:spcPts val="0"/>
              </a:spcBef>
              <a:spcAft>
                <a:spcPts val="600"/>
              </a:spcAft>
              <a:buSzTx/>
              <a:buNone/>
              <a:defRPr sz="2000">
                <a:solidFill>
                  <a:schemeClr val="accent1"/>
                </a:solidFill>
                <a:latin typeface="Calibri Light"/>
                <a:ea typeface="Calibri Light"/>
                <a:cs typeface="Calibri Light"/>
                <a:sym typeface="Calibri Light"/>
              </a:defRPr>
            </a:pPr>
            <a:r>
              <a:rPr sz="1900" dirty="0" smtClean="0"/>
              <a:t>1</a:t>
            </a:r>
            <a:r>
              <a:rPr lang="en-US" sz="1900" dirty="0" smtClean="0"/>
              <a:t>  </a:t>
            </a:r>
            <a:r>
              <a:rPr sz="1900" dirty="0" smtClean="0"/>
              <a:t>Buying </a:t>
            </a:r>
            <a:r>
              <a:rPr sz="1900" dirty="0"/>
              <a:t>a flat  </a:t>
            </a:r>
          </a:p>
          <a:p>
            <a:pPr marL="216000" indent="-288000" defTabSz="896089">
              <a:lnSpc>
                <a:spcPts val="2600"/>
              </a:lnSpc>
              <a:spcBef>
                <a:spcPts val="0"/>
              </a:spcBef>
              <a:spcAft>
                <a:spcPts val="600"/>
              </a:spcAft>
              <a:buSzTx/>
              <a:buNone/>
              <a:defRPr sz="2000">
                <a:solidFill>
                  <a:schemeClr val="accent1"/>
                </a:solidFill>
                <a:latin typeface="Calibri Light"/>
                <a:ea typeface="Calibri Light"/>
                <a:cs typeface="Calibri Light"/>
                <a:sym typeface="Calibri Light"/>
              </a:defRPr>
            </a:pPr>
            <a:r>
              <a:rPr sz="1900" dirty="0" smtClean="0"/>
              <a:t>2</a:t>
            </a:r>
            <a:r>
              <a:rPr lang="en-US" sz="1900" dirty="0" smtClean="0"/>
              <a:t>  </a:t>
            </a:r>
            <a:r>
              <a:rPr sz="1900" dirty="0" smtClean="0"/>
              <a:t>A </a:t>
            </a:r>
            <a:r>
              <a:rPr sz="1900" dirty="0"/>
              <a:t>family member has been </a:t>
            </a:r>
            <a:r>
              <a:rPr sz="1900" dirty="0" smtClean="0"/>
              <a:t>injured</a:t>
            </a:r>
            <a:r>
              <a:rPr lang="en-US" sz="1900" dirty="0" smtClean="0"/>
              <a:t> </a:t>
            </a:r>
            <a:r>
              <a:rPr sz="1900" dirty="0" smtClean="0"/>
              <a:t>in a</a:t>
            </a:r>
            <a:r>
              <a:rPr lang="en-US" sz="1900" dirty="0"/>
              <a:t> </a:t>
            </a:r>
            <a:r>
              <a:rPr sz="1900" dirty="0" smtClean="0"/>
              <a:t>car </a:t>
            </a:r>
            <a:r>
              <a:rPr sz="1900" dirty="0"/>
              <a:t>accident and urgently </a:t>
            </a:r>
            <a:r>
              <a:rPr sz="1900" dirty="0" smtClean="0"/>
              <a:t>needs</a:t>
            </a:r>
            <a:r>
              <a:rPr lang="en-US" sz="1900" dirty="0" smtClean="0"/>
              <a:t> </a:t>
            </a:r>
            <a:r>
              <a:rPr sz="1900" dirty="0" smtClean="0"/>
              <a:t>a</a:t>
            </a:r>
            <a:r>
              <a:rPr lang="en-US" sz="1900" dirty="0" smtClean="0"/>
              <a:t> </a:t>
            </a:r>
            <a:r>
              <a:rPr sz="1900" dirty="0" smtClean="0"/>
              <a:t>large </a:t>
            </a:r>
            <a:r>
              <a:rPr sz="1900" dirty="0"/>
              <a:t>amount of money for </a:t>
            </a:r>
            <a:r>
              <a:rPr sz="1900" dirty="0" smtClean="0"/>
              <a:t>surgery</a:t>
            </a:r>
            <a:endParaRPr lang="en-US" sz="1900" dirty="0" smtClean="0"/>
          </a:p>
          <a:p>
            <a:pPr marL="215900" indent="-215900" defTabSz="896089">
              <a:lnSpc>
                <a:spcPts val="2600"/>
              </a:lnSpc>
              <a:spcBef>
                <a:spcPts val="0"/>
              </a:spcBef>
              <a:spcAft>
                <a:spcPts val="600"/>
              </a:spcAft>
              <a:buSzTx/>
              <a:buNone/>
              <a:defRPr sz="2000">
                <a:solidFill>
                  <a:schemeClr val="accent1"/>
                </a:solidFill>
                <a:latin typeface="Calibri Light"/>
                <a:ea typeface="Calibri Light"/>
                <a:cs typeface="Calibri Light"/>
                <a:sym typeface="Calibri Light"/>
              </a:defRPr>
            </a:pPr>
            <a:r>
              <a:rPr sz="1900" dirty="0" smtClean="0"/>
              <a:t>3</a:t>
            </a:r>
            <a:r>
              <a:rPr lang="en-US" sz="1900" dirty="0" smtClean="0"/>
              <a:t>  </a:t>
            </a:r>
            <a:r>
              <a:rPr sz="1900" dirty="0" smtClean="0"/>
              <a:t>Family </a:t>
            </a:r>
            <a:r>
              <a:rPr sz="1900" dirty="0"/>
              <a:t>trip to Thailand for a  </a:t>
            </a:r>
            <a:r>
              <a:rPr sz="1900" dirty="0" smtClean="0"/>
              <a:t>four-day</a:t>
            </a:r>
            <a:r>
              <a:rPr lang="en-US" sz="1900" dirty="0"/>
              <a:t> </a:t>
            </a:r>
            <a:r>
              <a:rPr sz="1900" dirty="0" smtClean="0"/>
              <a:t>holiday</a:t>
            </a:r>
            <a:endParaRPr sz="1900" dirty="0"/>
          </a:p>
          <a:p>
            <a:pPr marL="233363" indent="-233363" defTabSz="896089">
              <a:lnSpc>
                <a:spcPts val="2600"/>
              </a:lnSpc>
              <a:spcBef>
                <a:spcPts val="0"/>
              </a:spcBef>
              <a:spcAft>
                <a:spcPts val="600"/>
              </a:spcAft>
              <a:buSzTx/>
              <a:buNone/>
              <a:defRPr sz="2000">
                <a:solidFill>
                  <a:schemeClr val="accent1"/>
                </a:solidFill>
                <a:latin typeface="Calibri Light"/>
                <a:ea typeface="Calibri Light"/>
                <a:cs typeface="Calibri Light"/>
                <a:sym typeface="Calibri Light"/>
              </a:defRPr>
            </a:pPr>
            <a:r>
              <a:rPr sz="1900" dirty="0" smtClean="0"/>
              <a:t>4</a:t>
            </a:r>
            <a:r>
              <a:rPr lang="en-US" sz="1900" dirty="0" smtClean="0"/>
              <a:t>  </a:t>
            </a:r>
            <a:r>
              <a:rPr sz="1900" dirty="0" smtClean="0"/>
              <a:t>Lost </a:t>
            </a:r>
            <a:r>
              <a:rPr sz="1900" dirty="0"/>
              <a:t>all cash while </a:t>
            </a:r>
            <a:r>
              <a:rPr sz="1900" dirty="0" smtClean="0"/>
              <a:t>travel</a:t>
            </a:r>
            <a:r>
              <a:rPr lang="en-US" sz="1900" dirty="0" smtClean="0"/>
              <a:t>l</a:t>
            </a:r>
            <a:r>
              <a:rPr sz="1900" dirty="0" smtClean="0"/>
              <a:t>ing</a:t>
            </a:r>
            <a:r>
              <a:rPr sz="1900" dirty="0"/>
              <a:t>, and </a:t>
            </a:r>
            <a:r>
              <a:rPr sz="1900" dirty="0" smtClean="0"/>
              <a:t>the</a:t>
            </a:r>
            <a:r>
              <a:rPr lang="en-US" sz="1900" dirty="0" smtClean="0"/>
              <a:t> </a:t>
            </a:r>
            <a:r>
              <a:rPr sz="1900" dirty="0" smtClean="0"/>
              <a:t>use </a:t>
            </a:r>
            <a:r>
              <a:rPr sz="1900" dirty="0"/>
              <a:t>of credit card is not popular in </a:t>
            </a:r>
            <a:r>
              <a:rPr sz="1900" dirty="0" smtClean="0"/>
              <a:t>the</a:t>
            </a:r>
            <a:r>
              <a:rPr lang="en-US" sz="1900" dirty="0" smtClean="0"/>
              <a:t> </a:t>
            </a:r>
            <a:r>
              <a:rPr sz="1900" dirty="0" smtClean="0"/>
              <a:t>travelling </a:t>
            </a:r>
            <a:r>
              <a:rPr sz="1900" dirty="0"/>
              <a:t>country</a:t>
            </a:r>
          </a:p>
        </p:txBody>
      </p:sp>
      <p:sp>
        <p:nvSpPr>
          <p:cNvPr id="11" name="Shape 226"/>
          <p:cNvSpPr/>
          <p:nvPr/>
        </p:nvSpPr>
        <p:spPr>
          <a:xfrm>
            <a:off x="5385924" y="1872000"/>
            <a:ext cx="3290289" cy="2814264"/>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normAutofit/>
          </a:bodyPr>
          <a:lstStyle/>
          <a:p>
            <a:pPr algn="ctr">
              <a:lnSpc>
                <a:spcPts val="2600"/>
              </a:lnSpc>
              <a:spcAft>
                <a:spcPts val="600"/>
              </a:spcAft>
              <a:defRPr sz="2100" u="sng">
                <a:solidFill>
                  <a:schemeClr val="accent1"/>
                </a:solidFill>
                <a:latin typeface="Calibri Light"/>
                <a:ea typeface="Calibri Light"/>
                <a:cs typeface="Calibri Light"/>
                <a:sym typeface="Calibri Light"/>
              </a:defRPr>
            </a:pPr>
            <a:r>
              <a:rPr sz="1900" dirty="0"/>
              <a:t>Ways to borrow money</a:t>
            </a:r>
          </a:p>
          <a:p>
            <a:pPr>
              <a:lnSpc>
                <a:spcPts val="2600"/>
              </a:lnSpc>
              <a:spcAft>
                <a:spcPts val="600"/>
              </a:spcAft>
              <a:defRPr sz="2100">
                <a:solidFill>
                  <a:schemeClr val="accent1"/>
                </a:solidFill>
                <a:latin typeface="Calibri Light"/>
                <a:ea typeface="Calibri Light"/>
                <a:cs typeface="Calibri Light"/>
                <a:sym typeface="Calibri Light"/>
              </a:defRPr>
            </a:pPr>
            <a:r>
              <a:rPr sz="1900" dirty="0" smtClean="0"/>
              <a:t>1</a:t>
            </a:r>
            <a:r>
              <a:rPr lang="en-US" sz="1900" dirty="0" smtClean="0"/>
              <a:t>  </a:t>
            </a:r>
            <a:r>
              <a:rPr sz="1900" dirty="0" smtClean="0"/>
              <a:t>Credit </a:t>
            </a:r>
            <a:r>
              <a:rPr sz="1900" dirty="0"/>
              <a:t>card spending</a:t>
            </a:r>
          </a:p>
          <a:p>
            <a:pPr>
              <a:lnSpc>
                <a:spcPts val="2600"/>
              </a:lnSpc>
              <a:spcAft>
                <a:spcPts val="600"/>
              </a:spcAft>
              <a:defRPr sz="2100">
                <a:solidFill>
                  <a:schemeClr val="accent1"/>
                </a:solidFill>
                <a:latin typeface="Calibri Light"/>
                <a:ea typeface="Calibri Light"/>
                <a:cs typeface="Calibri Light"/>
                <a:sym typeface="Calibri Light"/>
              </a:defRPr>
            </a:pPr>
            <a:r>
              <a:rPr sz="1900" dirty="0" smtClean="0"/>
              <a:t>2</a:t>
            </a:r>
            <a:r>
              <a:rPr lang="en-US" sz="1900" dirty="0" smtClean="0"/>
              <a:t>  </a:t>
            </a:r>
            <a:r>
              <a:rPr sz="1900" dirty="0" smtClean="0"/>
              <a:t>Mortgage loan</a:t>
            </a:r>
            <a:endParaRPr sz="1900" dirty="0"/>
          </a:p>
          <a:p>
            <a:pPr>
              <a:lnSpc>
                <a:spcPts val="2600"/>
              </a:lnSpc>
              <a:spcAft>
                <a:spcPts val="600"/>
              </a:spcAft>
              <a:defRPr sz="2100">
                <a:solidFill>
                  <a:schemeClr val="accent1"/>
                </a:solidFill>
                <a:latin typeface="Calibri Light"/>
                <a:ea typeface="Calibri Light"/>
                <a:cs typeface="Calibri Light"/>
                <a:sym typeface="Calibri Light"/>
              </a:defRPr>
            </a:pPr>
            <a:r>
              <a:rPr sz="1900" dirty="0" smtClean="0"/>
              <a:t>3</a:t>
            </a:r>
            <a:r>
              <a:rPr lang="en-US" sz="1900" dirty="0" smtClean="0"/>
              <a:t>  </a:t>
            </a:r>
            <a:r>
              <a:rPr sz="1900" dirty="0" smtClean="0"/>
              <a:t>Personal loan</a:t>
            </a:r>
            <a:endParaRPr sz="1900" dirty="0"/>
          </a:p>
          <a:p>
            <a:pPr>
              <a:lnSpc>
                <a:spcPts val="2600"/>
              </a:lnSpc>
              <a:spcAft>
                <a:spcPts val="600"/>
              </a:spcAft>
              <a:defRPr sz="2100">
                <a:solidFill>
                  <a:schemeClr val="accent1"/>
                </a:solidFill>
                <a:latin typeface="Calibri Light"/>
                <a:ea typeface="Calibri Light"/>
                <a:cs typeface="Calibri Light"/>
                <a:sym typeface="Calibri Light"/>
              </a:defRPr>
            </a:pPr>
            <a:r>
              <a:rPr sz="1900" dirty="0" smtClean="0"/>
              <a:t>4</a:t>
            </a:r>
            <a:r>
              <a:rPr lang="en-US" sz="1900" dirty="0" smtClean="0"/>
              <a:t>  </a:t>
            </a:r>
            <a:r>
              <a:rPr sz="1900" dirty="0" smtClean="0"/>
              <a:t>Credit </a:t>
            </a:r>
            <a:r>
              <a:rPr sz="1900" dirty="0"/>
              <a:t>card cash </a:t>
            </a:r>
            <a:r>
              <a:rPr sz="1900" dirty="0" smtClean="0"/>
              <a:t>advance</a:t>
            </a:r>
            <a:endParaRPr sz="1900" dirty="0"/>
          </a:p>
        </p:txBody>
      </p:sp>
    </p:spTree>
    <p:extLst>
      <p:ext uri="{BB962C8B-B14F-4D97-AF65-F5344CB8AC3E}">
        <p14:creationId xmlns:p14="http://schemas.microsoft.com/office/powerpoint/2010/main" val="213748360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500"/>
                                        <p:tgtEl>
                                          <p:spTgt spid="10">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animEffect transition="in" filter="fade">
                                      <p:cBhvr>
                                        <p:cTn id="15" dur="500"/>
                                        <p:tgtEl>
                                          <p:spTgt spid="10">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xEl>
                                              <p:pRg st="3" end="3"/>
                                            </p:txEl>
                                          </p:spTgt>
                                        </p:tgtEl>
                                        <p:attrNameLst>
                                          <p:attrName>style.visibility</p:attrName>
                                        </p:attrNameLst>
                                      </p:cBhvr>
                                      <p:to>
                                        <p:strVal val="visible"/>
                                      </p:to>
                                    </p:set>
                                    <p:animEffect transition="in" filter="fade">
                                      <p:cBhvr>
                                        <p:cTn id="18" dur="500"/>
                                        <p:tgtEl>
                                          <p:spTgt spid="10">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
                                            <p:txEl>
                                              <p:pRg st="4" end="4"/>
                                            </p:txEl>
                                          </p:spTgt>
                                        </p:tgtEl>
                                        <p:attrNameLst>
                                          <p:attrName>style.visibility</p:attrName>
                                        </p:attrNameLst>
                                      </p:cBhvr>
                                      <p:to>
                                        <p:strVal val="visible"/>
                                      </p:to>
                                    </p:set>
                                    <p:animEffect transition="in" filter="fade">
                                      <p:cBhvr>
                                        <p:cTn id="21" dur="500"/>
                                        <p:tgtEl>
                                          <p:spTgt spid="10">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1">
                                            <p:txEl>
                                              <p:pRg st="0" end="0"/>
                                            </p:txEl>
                                          </p:spTgt>
                                        </p:tgtEl>
                                        <p:attrNameLst>
                                          <p:attrName>style.visibility</p:attrName>
                                        </p:attrNameLst>
                                      </p:cBhvr>
                                      <p:to>
                                        <p:strVal val="visible"/>
                                      </p:to>
                                    </p:set>
                                    <p:animEffect transition="in" filter="fade">
                                      <p:cBhvr>
                                        <p:cTn id="26" dur="500"/>
                                        <p:tgtEl>
                                          <p:spTgt spid="11">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txEl>
                                              <p:pRg st="1" end="1"/>
                                            </p:txEl>
                                          </p:spTgt>
                                        </p:tgtEl>
                                        <p:attrNameLst>
                                          <p:attrName>style.visibility</p:attrName>
                                        </p:attrNameLst>
                                      </p:cBhvr>
                                      <p:to>
                                        <p:strVal val="visible"/>
                                      </p:to>
                                    </p:set>
                                    <p:animEffect transition="in" filter="fade">
                                      <p:cBhvr>
                                        <p:cTn id="31" dur="500"/>
                                        <p:tgtEl>
                                          <p:spTgt spid="11">
                                            <p:txEl>
                                              <p:pRg st="1" end="1"/>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
                                            <p:txEl>
                                              <p:pRg st="2" end="2"/>
                                            </p:txEl>
                                          </p:spTgt>
                                        </p:tgtEl>
                                        <p:attrNameLst>
                                          <p:attrName>style.visibility</p:attrName>
                                        </p:attrNameLst>
                                      </p:cBhvr>
                                      <p:to>
                                        <p:strVal val="visible"/>
                                      </p:to>
                                    </p:set>
                                    <p:animEffect transition="in" filter="fade">
                                      <p:cBhvr>
                                        <p:cTn id="34" dur="500"/>
                                        <p:tgtEl>
                                          <p:spTgt spid="11">
                                            <p:txEl>
                                              <p:pRg st="2" end="2"/>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1">
                                            <p:txEl>
                                              <p:pRg st="3" end="3"/>
                                            </p:txEl>
                                          </p:spTgt>
                                        </p:tgtEl>
                                        <p:attrNameLst>
                                          <p:attrName>style.visibility</p:attrName>
                                        </p:attrNameLst>
                                      </p:cBhvr>
                                      <p:to>
                                        <p:strVal val="visible"/>
                                      </p:to>
                                    </p:set>
                                    <p:animEffect transition="in" filter="fade">
                                      <p:cBhvr>
                                        <p:cTn id="37" dur="500"/>
                                        <p:tgtEl>
                                          <p:spTgt spid="11">
                                            <p:txEl>
                                              <p:pRg st="3" end="3"/>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1">
                                            <p:txEl>
                                              <p:pRg st="4" end="4"/>
                                            </p:txEl>
                                          </p:spTgt>
                                        </p:tgtEl>
                                        <p:attrNameLst>
                                          <p:attrName>style.visibility</p:attrName>
                                        </p:attrNameLst>
                                      </p:cBhvr>
                                      <p:to>
                                        <p:strVal val="visible"/>
                                      </p:to>
                                    </p:set>
                                    <p:animEffect transition="in" filter="fade">
                                      <p:cBhvr>
                                        <p:cTn id="40" dur="500"/>
                                        <p:tgtEl>
                                          <p:spTgt spid="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bldLvl="5" advAuto="0"/>
      <p:bldP spid="11" grpId="0" uiExpand="1" build="p" bldLvl="5"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Shape 219"/>
          <p:cNvSpPr>
            <a:spLocks noGrp="1"/>
          </p:cNvSpPr>
          <p:nvPr>
            <p:ph type="body" sz="quarter" idx="13"/>
          </p:nvPr>
        </p:nvSpPr>
        <p:spPr>
          <a:prstGeom prst="rect">
            <a:avLst/>
          </a:prstGeom>
          <a:extLst>
            <a:ext uri="{C572A759-6A51-4108-AA02-DFA0A04FC94B}">
              <ma14:wrappingTextBoxFlag xmlns:ma14="http://schemas.microsoft.com/office/mac/drawingml/2011/main" xmlns="" val="1"/>
            </a:ext>
          </a:extLst>
        </p:spPr>
        <p:txBody>
          <a:bodyPr>
            <a:noAutofit/>
          </a:bodyPr>
          <a:lstStyle>
            <a:lvl1pPr marL="0" indent="0">
              <a:lnSpc>
                <a:spcPts val="3400"/>
              </a:lnSpc>
              <a:buSzTx/>
              <a:buNone/>
              <a:defRPr sz="3300"/>
            </a:lvl1pPr>
          </a:lstStyle>
          <a:p>
            <a:r>
              <a:rPr dirty="0"/>
              <a:t>Activity 2: Group </a:t>
            </a:r>
            <a:r>
              <a:rPr dirty="0" smtClean="0"/>
              <a:t>discussion</a:t>
            </a:r>
            <a:endParaRPr lang="en-HK" dirty="0" smtClean="0"/>
          </a:p>
          <a:p>
            <a:r>
              <a:rPr lang="en-GB" dirty="0" smtClean="0"/>
              <a:t>(Matching </a:t>
            </a:r>
            <a:r>
              <a:rPr lang="en-GB" dirty="0"/>
              <a:t>different sources of </a:t>
            </a:r>
            <a:r>
              <a:rPr lang="en-GB" dirty="0" smtClean="0"/>
              <a:t>borrowing)</a:t>
            </a:r>
            <a:endParaRPr lang="en-GB" dirty="0"/>
          </a:p>
        </p:txBody>
      </p:sp>
      <p:sp>
        <p:nvSpPr>
          <p:cNvPr id="218" name="Shape 21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15</a:t>
            </a:fld>
            <a:endParaRPr dirty="0"/>
          </a:p>
        </p:txBody>
      </p:sp>
      <p:sp>
        <p:nvSpPr>
          <p:cNvPr id="7" name="Shape 233"/>
          <p:cNvSpPr/>
          <p:nvPr/>
        </p:nvSpPr>
        <p:spPr>
          <a:xfrm>
            <a:off x="743299" y="1872000"/>
            <a:ext cx="7848611" cy="490165"/>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normAutofit/>
          </a:bodyPr>
          <a:lstStyle/>
          <a:p>
            <a:pPr>
              <a:lnSpc>
                <a:spcPct val="90000"/>
              </a:lnSpc>
              <a:defRPr sz="2100">
                <a:solidFill>
                  <a:schemeClr val="accent1"/>
                </a:solidFill>
                <a:latin typeface="Calibri Light"/>
                <a:ea typeface="Calibri Light"/>
                <a:cs typeface="Calibri Light"/>
                <a:sym typeface="Calibri Light"/>
              </a:defRPr>
            </a:pPr>
            <a:r>
              <a:rPr b="1" dirty="0"/>
              <a:t>Borrowing method 1</a:t>
            </a:r>
            <a:r>
              <a:rPr b="1" dirty="0">
                <a:latin typeface="Microsoft JhengHei"/>
                <a:ea typeface="Microsoft JhengHei"/>
                <a:cs typeface="Microsoft JhengHei"/>
                <a:sym typeface="Microsoft JhengHei"/>
              </a:rPr>
              <a:t>：</a:t>
            </a:r>
            <a:r>
              <a:rPr b="1" dirty="0"/>
              <a:t>Credit card spending</a:t>
            </a:r>
          </a:p>
        </p:txBody>
      </p:sp>
      <p:sp>
        <p:nvSpPr>
          <p:cNvPr id="8" name="Shape 234"/>
          <p:cNvSpPr/>
          <p:nvPr/>
        </p:nvSpPr>
        <p:spPr>
          <a:xfrm>
            <a:off x="4929173" y="2332822"/>
            <a:ext cx="3662737" cy="2862462"/>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noAutofit/>
          </a:bodyPr>
          <a:lstStyle>
            <a:lvl1pPr>
              <a:lnSpc>
                <a:spcPct val="90000"/>
              </a:lnSpc>
              <a:buSzPct val="100000"/>
              <a:buFont typeface="Arial"/>
              <a:buChar char="•"/>
              <a:defRPr sz="2100">
                <a:solidFill>
                  <a:schemeClr val="accent1"/>
                </a:solidFill>
                <a:latin typeface="Calibri Light"/>
                <a:ea typeface="Calibri Light"/>
                <a:cs typeface="Calibri Light"/>
                <a:sym typeface="Calibri Light"/>
              </a:defRPr>
            </a:lvl1pPr>
          </a:lstStyle>
          <a:p>
            <a:pPr marL="342000" indent="-342000">
              <a:lnSpc>
                <a:spcPts val="2600"/>
              </a:lnSpc>
              <a:spcAft>
                <a:spcPts val="600"/>
              </a:spcAft>
            </a:pPr>
            <a:r>
              <a:rPr dirty="0" smtClean="0"/>
              <a:t>It </a:t>
            </a:r>
            <a:r>
              <a:rPr dirty="0"/>
              <a:t>is a non-cash </a:t>
            </a:r>
            <a:r>
              <a:rPr dirty="0" smtClean="0"/>
              <a:t>payment</a:t>
            </a:r>
            <a:r>
              <a:rPr lang="en-US" dirty="0" smtClean="0"/>
              <a:t>   </a:t>
            </a:r>
            <a:r>
              <a:rPr dirty="0" smtClean="0"/>
              <a:t>method</a:t>
            </a:r>
            <a:r>
              <a:rPr dirty="0"/>
              <a:t>. The cardholder </a:t>
            </a:r>
            <a:r>
              <a:rPr dirty="0" smtClean="0"/>
              <a:t>does</a:t>
            </a:r>
            <a:r>
              <a:rPr lang="en-US" dirty="0" smtClean="0"/>
              <a:t> </a:t>
            </a:r>
            <a:r>
              <a:rPr dirty="0" smtClean="0"/>
              <a:t>not </a:t>
            </a:r>
            <a:r>
              <a:rPr dirty="0"/>
              <a:t>need to pay cash </a:t>
            </a:r>
            <a:r>
              <a:rPr dirty="0" smtClean="0"/>
              <a:t>when</a:t>
            </a:r>
            <a:r>
              <a:rPr lang="en-US" dirty="0" smtClean="0"/>
              <a:t> </a:t>
            </a:r>
            <a:r>
              <a:rPr dirty="0" smtClean="0"/>
              <a:t>purchasing </a:t>
            </a:r>
            <a:r>
              <a:rPr dirty="0"/>
              <a:t>with the </a:t>
            </a:r>
            <a:r>
              <a:rPr dirty="0" smtClean="0"/>
              <a:t>credit</a:t>
            </a:r>
            <a:r>
              <a:rPr lang="en-US" dirty="0" smtClean="0"/>
              <a:t> </a:t>
            </a:r>
            <a:r>
              <a:rPr dirty="0" smtClean="0"/>
              <a:t>card</a:t>
            </a:r>
            <a:r>
              <a:rPr dirty="0"/>
              <a:t>. Repayment is </a:t>
            </a:r>
            <a:r>
              <a:rPr dirty="0" smtClean="0"/>
              <a:t>needed</a:t>
            </a:r>
            <a:r>
              <a:rPr lang="en-US" dirty="0" smtClean="0"/>
              <a:t> </a:t>
            </a:r>
            <a:r>
              <a:rPr dirty="0" smtClean="0"/>
              <a:t>before </a:t>
            </a:r>
            <a:r>
              <a:rPr dirty="0"/>
              <a:t>the due date on </a:t>
            </a:r>
            <a:r>
              <a:rPr dirty="0" smtClean="0"/>
              <a:t>the</a:t>
            </a:r>
            <a:r>
              <a:rPr lang="en-US" dirty="0" smtClean="0"/>
              <a:t> </a:t>
            </a:r>
            <a:r>
              <a:rPr dirty="0" smtClean="0"/>
              <a:t>statement</a:t>
            </a:r>
            <a:r>
              <a:rPr dirty="0"/>
              <a:t>.</a:t>
            </a:r>
          </a:p>
        </p:txBody>
      </p:sp>
      <p:pic>
        <p:nvPicPr>
          <p:cNvPr id="9" name="image11.jpeg"/>
          <p:cNvPicPr>
            <a:picLocks noChangeAspect="1"/>
          </p:cNvPicPr>
          <p:nvPr/>
        </p:nvPicPr>
        <p:blipFill>
          <a:blip r:embed="rId2">
            <a:extLst/>
          </a:blip>
          <a:stretch>
            <a:fillRect/>
          </a:stretch>
        </p:blipFill>
        <p:spPr>
          <a:xfrm>
            <a:off x="743299" y="2362165"/>
            <a:ext cx="4081101" cy="2701691"/>
          </a:xfrm>
          <a:prstGeom prst="rect">
            <a:avLst/>
          </a:prstGeom>
          <a:ln w="12700">
            <a:miter lim="400000"/>
          </a:ln>
        </p:spPr>
      </p:pic>
    </p:spTree>
    <p:extLst>
      <p:ext uri="{BB962C8B-B14F-4D97-AF65-F5344CB8AC3E}">
        <p14:creationId xmlns:p14="http://schemas.microsoft.com/office/powerpoint/2010/main" val="242172294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Shape 219"/>
          <p:cNvSpPr>
            <a:spLocks noGrp="1"/>
          </p:cNvSpPr>
          <p:nvPr>
            <p:ph type="body" sz="quarter" idx="13"/>
          </p:nvPr>
        </p:nvSpPr>
        <p:spPr>
          <a:prstGeom prst="rect">
            <a:avLst/>
          </a:prstGeom>
          <a:extLst>
            <a:ext uri="{C572A759-6A51-4108-AA02-DFA0A04FC94B}">
              <ma14:wrappingTextBoxFlag xmlns:ma14="http://schemas.microsoft.com/office/mac/drawingml/2011/main" xmlns="" val="1"/>
            </a:ext>
          </a:extLst>
        </p:spPr>
        <p:txBody>
          <a:bodyPr>
            <a:noAutofit/>
          </a:bodyPr>
          <a:lstStyle>
            <a:lvl1pPr marL="0" indent="0">
              <a:lnSpc>
                <a:spcPts val="3400"/>
              </a:lnSpc>
              <a:buSzTx/>
              <a:buNone/>
              <a:defRPr sz="3300"/>
            </a:lvl1pPr>
          </a:lstStyle>
          <a:p>
            <a:r>
              <a:rPr dirty="0"/>
              <a:t>Activity 2: Group </a:t>
            </a:r>
            <a:r>
              <a:rPr dirty="0" smtClean="0"/>
              <a:t>discussion</a:t>
            </a:r>
            <a:endParaRPr lang="en-HK" dirty="0" smtClean="0"/>
          </a:p>
          <a:p>
            <a:r>
              <a:rPr lang="en-GB" dirty="0" smtClean="0"/>
              <a:t>(Matching </a:t>
            </a:r>
            <a:r>
              <a:rPr lang="en-GB" dirty="0"/>
              <a:t>different sources of </a:t>
            </a:r>
            <a:r>
              <a:rPr lang="en-GB" dirty="0" smtClean="0"/>
              <a:t>borrowing)</a:t>
            </a:r>
            <a:endParaRPr lang="en-GB" dirty="0"/>
          </a:p>
        </p:txBody>
      </p:sp>
      <p:sp>
        <p:nvSpPr>
          <p:cNvPr id="218" name="Shape 218"/>
          <p:cNvSpPr>
            <a:spLocks noGrp="1"/>
          </p:cNvSpPr>
          <p:nvPr>
            <p:ph type="sldNum" sz="quarter" idx="2"/>
          </p:nvPr>
        </p:nvSpPr>
        <p:spPr>
          <a:xfrm>
            <a:off x="8475178" y="6344847"/>
            <a:ext cx="65" cy="169277"/>
          </a:xfrm>
          <a:prstGeom prst="rect">
            <a:avLst/>
          </a:prstGeom>
          <a:extLst>
            <a:ext uri="{C572A759-6A51-4108-AA02-DFA0A04FC94B}">
              <ma14:wrappingTextBoxFlag xmlns:ma14="http://schemas.microsoft.com/office/mac/drawingml/2011/main" xmlns="" val="1"/>
            </a:ext>
          </a:extLst>
        </p:spPr>
        <p:txBody>
          <a:bodyPr/>
          <a:lstStyle/>
          <a:p>
            <a:endParaRPr dirty="0"/>
          </a:p>
        </p:txBody>
      </p:sp>
      <p:sp>
        <p:nvSpPr>
          <p:cNvPr id="7" name="Shape 240"/>
          <p:cNvSpPr/>
          <p:nvPr/>
        </p:nvSpPr>
        <p:spPr>
          <a:xfrm>
            <a:off x="745154" y="1872000"/>
            <a:ext cx="4809204" cy="490165"/>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normAutofit/>
          </a:bodyPr>
          <a:lstStyle/>
          <a:p>
            <a:pPr>
              <a:lnSpc>
                <a:spcPct val="90000"/>
              </a:lnSpc>
              <a:defRPr sz="2100">
                <a:solidFill>
                  <a:schemeClr val="accent1"/>
                </a:solidFill>
                <a:latin typeface="Calibri Light"/>
                <a:ea typeface="Calibri Light"/>
                <a:cs typeface="Calibri Light"/>
                <a:sym typeface="Calibri Light"/>
              </a:defRPr>
            </a:pPr>
            <a:r>
              <a:rPr b="1" dirty="0"/>
              <a:t>Borrowing method </a:t>
            </a:r>
            <a:r>
              <a:rPr b="1" dirty="0" smtClean="0"/>
              <a:t>2</a:t>
            </a:r>
            <a:r>
              <a:rPr b="1" dirty="0" smtClean="0">
                <a:latin typeface="Microsoft JhengHei"/>
                <a:ea typeface="Microsoft JhengHei"/>
                <a:cs typeface="Microsoft JhengHei"/>
                <a:sym typeface="Microsoft JhengHei"/>
              </a:rPr>
              <a:t>：</a:t>
            </a:r>
            <a:r>
              <a:rPr b="1" dirty="0" smtClean="0"/>
              <a:t>Mortgage</a:t>
            </a:r>
            <a:r>
              <a:rPr lang="en-US" b="1" dirty="0" smtClean="0"/>
              <a:t> loan</a:t>
            </a:r>
            <a:endParaRPr b="1" dirty="0"/>
          </a:p>
        </p:txBody>
      </p:sp>
      <p:sp>
        <p:nvSpPr>
          <p:cNvPr id="8" name="Shape 241"/>
          <p:cNvSpPr/>
          <p:nvPr/>
        </p:nvSpPr>
        <p:spPr>
          <a:xfrm>
            <a:off x="5255217" y="2354198"/>
            <a:ext cx="3423307" cy="1299697"/>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noAutofit/>
          </a:bodyPr>
          <a:lstStyle>
            <a:lvl1pPr>
              <a:lnSpc>
                <a:spcPct val="90000"/>
              </a:lnSpc>
              <a:buSzPct val="100000"/>
              <a:buFont typeface="Arial"/>
              <a:buChar char="•"/>
              <a:defRPr sz="2100">
                <a:solidFill>
                  <a:schemeClr val="accent1"/>
                </a:solidFill>
                <a:latin typeface="Calibri Light"/>
                <a:ea typeface="Calibri Light"/>
                <a:cs typeface="Calibri Light"/>
                <a:sym typeface="Calibri Light"/>
              </a:defRPr>
            </a:lvl1pPr>
          </a:lstStyle>
          <a:p>
            <a:pPr marL="342900" indent="-342900">
              <a:lnSpc>
                <a:spcPts val="2600"/>
              </a:lnSpc>
              <a:spcAft>
                <a:spcPts val="600"/>
              </a:spcAft>
            </a:pPr>
            <a:r>
              <a:rPr dirty="0" smtClean="0"/>
              <a:t>It </a:t>
            </a:r>
            <a:r>
              <a:rPr dirty="0"/>
              <a:t>is an act of providing </a:t>
            </a:r>
            <a:r>
              <a:rPr dirty="0" smtClean="0"/>
              <a:t>some</a:t>
            </a:r>
            <a:r>
              <a:rPr lang="en-US" dirty="0"/>
              <a:t> </a:t>
            </a:r>
            <a:r>
              <a:rPr dirty="0" smtClean="0"/>
              <a:t>private </a:t>
            </a:r>
            <a:r>
              <a:rPr dirty="0"/>
              <a:t>asset as a </a:t>
            </a:r>
            <a:r>
              <a:rPr dirty="0" smtClean="0"/>
              <a:t>guarantee</a:t>
            </a:r>
            <a:r>
              <a:rPr lang="en-US" dirty="0"/>
              <a:t> </a:t>
            </a:r>
            <a:r>
              <a:rPr dirty="0" smtClean="0"/>
              <a:t>for </a:t>
            </a:r>
            <a:r>
              <a:rPr dirty="0"/>
              <a:t>a debt.</a:t>
            </a:r>
          </a:p>
        </p:txBody>
      </p:sp>
      <p:pic>
        <p:nvPicPr>
          <p:cNvPr id="9" name="image12.jpeg"/>
          <p:cNvPicPr>
            <a:picLocks noChangeAspect="1"/>
          </p:cNvPicPr>
          <p:nvPr/>
        </p:nvPicPr>
        <p:blipFill>
          <a:blip r:embed="rId3">
            <a:extLst/>
          </a:blip>
          <a:stretch>
            <a:fillRect/>
          </a:stretch>
        </p:blipFill>
        <p:spPr>
          <a:xfrm>
            <a:off x="832221" y="2435749"/>
            <a:ext cx="4384898" cy="2581433"/>
          </a:xfrm>
          <a:prstGeom prst="rect">
            <a:avLst/>
          </a:prstGeom>
          <a:ln w="12700">
            <a:miter lim="400000"/>
          </a:ln>
        </p:spPr>
      </p:pic>
      <p:sp>
        <p:nvSpPr>
          <p:cNvPr id="10" name="Shape 218"/>
          <p:cNvSpPr txBox="1">
            <a:spLocks/>
          </p:cNvSpPr>
          <p:nvPr/>
        </p:nvSpPr>
        <p:spPr>
          <a:xfrm>
            <a:off x="8252413" y="6314017"/>
            <a:ext cx="159222" cy="152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377"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chemeClr val="accent1"/>
                </a:solidFill>
                <a:effectLst/>
                <a:uFillTx/>
                <a:latin typeface="+mj-lt"/>
                <a:ea typeface="+mj-ea"/>
                <a:cs typeface="+mj-cs"/>
                <a:sym typeface="Calibri"/>
              </a:defRPr>
            </a:lvl1pPr>
            <a:lvl2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2pPr>
            <a:lvl3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3pPr>
            <a:lvl4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4pPr>
            <a:lvl5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5pPr>
            <a:lvl6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6pPr>
            <a:lvl7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7pPr>
            <a:lvl8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8pPr>
            <a:lvl9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9pPr>
          </a:lstStyle>
          <a:p>
            <a:fld id="{86CB4B4D-7CA3-9044-876B-883B54F8677D}" type="slidenum">
              <a:rPr lang="en-US" altLang="zh-HK" smtClean="0"/>
              <a:pPr/>
              <a:t>16</a:t>
            </a:fld>
            <a:endParaRPr lang="zh-HK" altLang="en-US" dirty="0"/>
          </a:p>
        </p:txBody>
      </p:sp>
    </p:spTree>
    <p:extLst>
      <p:ext uri="{BB962C8B-B14F-4D97-AF65-F5344CB8AC3E}">
        <p14:creationId xmlns:p14="http://schemas.microsoft.com/office/powerpoint/2010/main" val="47839712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Shape 219"/>
          <p:cNvSpPr>
            <a:spLocks noGrp="1"/>
          </p:cNvSpPr>
          <p:nvPr>
            <p:ph type="body" sz="quarter" idx="13"/>
          </p:nvPr>
        </p:nvSpPr>
        <p:spPr>
          <a:prstGeom prst="rect">
            <a:avLst/>
          </a:prstGeom>
          <a:extLst>
            <a:ext uri="{C572A759-6A51-4108-AA02-DFA0A04FC94B}">
              <ma14:wrappingTextBoxFlag xmlns:ma14="http://schemas.microsoft.com/office/mac/drawingml/2011/main" xmlns="" val="1"/>
            </a:ext>
          </a:extLst>
        </p:spPr>
        <p:txBody>
          <a:bodyPr>
            <a:noAutofit/>
          </a:bodyPr>
          <a:lstStyle>
            <a:lvl1pPr marL="0" indent="0">
              <a:lnSpc>
                <a:spcPts val="3400"/>
              </a:lnSpc>
              <a:buSzTx/>
              <a:buNone/>
              <a:defRPr sz="3300"/>
            </a:lvl1pPr>
          </a:lstStyle>
          <a:p>
            <a:r>
              <a:rPr dirty="0"/>
              <a:t>Activity 2: Group </a:t>
            </a:r>
            <a:r>
              <a:rPr dirty="0" smtClean="0"/>
              <a:t>discussion</a:t>
            </a:r>
            <a:endParaRPr lang="en-HK" dirty="0" smtClean="0"/>
          </a:p>
          <a:p>
            <a:r>
              <a:rPr lang="en-GB" dirty="0" smtClean="0"/>
              <a:t>(Matching </a:t>
            </a:r>
            <a:r>
              <a:rPr lang="en-GB" dirty="0"/>
              <a:t>different sources of </a:t>
            </a:r>
            <a:r>
              <a:rPr lang="en-GB" dirty="0" smtClean="0"/>
              <a:t>borrowing)</a:t>
            </a:r>
            <a:endParaRPr lang="en-GB" dirty="0"/>
          </a:p>
        </p:txBody>
      </p:sp>
      <p:sp>
        <p:nvSpPr>
          <p:cNvPr id="218" name="Shape 21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17</a:t>
            </a:fld>
            <a:endParaRPr/>
          </a:p>
        </p:txBody>
      </p:sp>
      <p:sp>
        <p:nvSpPr>
          <p:cNvPr id="4" name="Shape 244"/>
          <p:cNvSpPr txBox="1">
            <a:spLocks/>
          </p:cNvSpPr>
          <p:nvPr/>
        </p:nvSpPr>
        <p:spPr>
          <a:xfrm>
            <a:off x="8252411" y="6314016"/>
            <a:ext cx="159222" cy="152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377"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chemeClr val="accent1"/>
                </a:solidFill>
                <a:effectLst/>
                <a:uFillTx/>
                <a:latin typeface="+mj-lt"/>
                <a:ea typeface="+mj-ea"/>
                <a:cs typeface="+mj-cs"/>
                <a:sym typeface="Calibri"/>
              </a:defRPr>
            </a:lvl1pPr>
            <a:lvl2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2pPr>
            <a:lvl3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3pPr>
            <a:lvl4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4pPr>
            <a:lvl5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5pPr>
            <a:lvl6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6pPr>
            <a:lvl7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7pPr>
            <a:lvl8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8pPr>
            <a:lvl9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9pPr>
          </a:lstStyle>
          <a:p>
            <a:fld id="{86CB4B4D-7CA3-9044-876B-883B54F8677D}" type="slidenum">
              <a:rPr lang="en-GB" smtClean="0"/>
              <a:pPr/>
              <a:t>17</a:t>
            </a:fld>
            <a:endParaRPr lang="en-GB"/>
          </a:p>
        </p:txBody>
      </p:sp>
      <p:sp>
        <p:nvSpPr>
          <p:cNvPr id="5" name="Shape 247"/>
          <p:cNvSpPr/>
          <p:nvPr/>
        </p:nvSpPr>
        <p:spPr>
          <a:xfrm>
            <a:off x="743284" y="1872000"/>
            <a:ext cx="7768112" cy="490165"/>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normAutofit/>
          </a:bodyPr>
          <a:lstStyle/>
          <a:p>
            <a:pPr>
              <a:lnSpc>
                <a:spcPct val="90000"/>
              </a:lnSpc>
              <a:defRPr sz="2100">
                <a:solidFill>
                  <a:schemeClr val="accent1"/>
                </a:solidFill>
                <a:latin typeface="Calibri Light"/>
                <a:ea typeface="Calibri Light"/>
                <a:cs typeface="Calibri Light"/>
                <a:sym typeface="Calibri Light"/>
              </a:defRPr>
            </a:pPr>
            <a:r>
              <a:rPr b="1" dirty="0"/>
              <a:t>Borrowing method 3</a:t>
            </a:r>
            <a:r>
              <a:rPr b="1" dirty="0">
                <a:latin typeface="Microsoft JhengHei"/>
                <a:ea typeface="Microsoft JhengHei"/>
                <a:cs typeface="Microsoft JhengHei"/>
                <a:sym typeface="Microsoft JhengHei"/>
              </a:rPr>
              <a:t>：</a:t>
            </a:r>
            <a:r>
              <a:rPr b="1" dirty="0"/>
              <a:t>Personal </a:t>
            </a:r>
            <a:r>
              <a:rPr b="1" dirty="0" smtClean="0"/>
              <a:t>loan</a:t>
            </a:r>
            <a:endParaRPr b="1" dirty="0"/>
          </a:p>
        </p:txBody>
      </p:sp>
      <p:sp>
        <p:nvSpPr>
          <p:cNvPr id="6" name="Shape 248"/>
          <p:cNvSpPr/>
          <p:nvPr/>
        </p:nvSpPr>
        <p:spPr>
          <a:xfrm>
            <a:off x="5417390" y="2394343"/>
            <a:ext cx="3202736" cy="1582365"/>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noAutofit/>
          </a:bodyPr>
          <a:lstStyle>
            <a:lvl1pPr>
              <a:lnSpc>
                <a:spcPct val="90000"/>
              </a:lnSpc>
              <a:buSzPct val="100000"/>
              <a:buFont typeface="Arial"/>
              <a:buChar char="•"/>
              <a:defRPr sz="2100">
                <a:solidFill>
                  <a:schemeClr val="accent1"/>
                </a:solidFill>
                <a:latin typeface="Calibri Light"/>
                <a:ea typeface="Calibri Light"/>
                <a:cs typeface="Calibri Light"/>
                <a:sym typeface="Calibri Light"/>
              </a:defRPr>
            </a:lvl1pPr>
          </a:lstStyle>
          <a:p>
            <a:pPr marL="342900" indent="-342900">
              <a:lnSpc>
                <a:spcPts val="2600"/>
              </a:lnSpc>
              <a:spcAft>
                <a:spcPts val="600"/>
              </a:spcAft>
            </a:pPr>
            <a:r>
              <a:rPr dirty="0" smtClean="0"/>
              <a:t>A </a:t>
            </a:r>
            <a:r>
              <a:rPr dirty="0"/>
              <a:t>loan issued by a bank </a:t>
            </a:r>
            <a:r>
              <a:rPr dirty="0" smtClean="0"/>
              <a:t>or</a:t>
            </a:r>
            <a:r>
              <a:rPr lang="en-US" dirty="0" smtClean="0"/>
              <a:t> </a:t>
            </a:r>
            <a:r>
              <a:rPr dirty="0" smtClean="0"/>
              <a:t>financial </a:t>
            </a:r>
            <a:r>
              <a:rPr dirty="0"/>
              <a:t>institution to </a:t>
            </a:r>
            <a:r>
              <a:rPr dirty="0" smtClean="0"/>
              <a:t>a</a:t>
            </a:r>
            <a:r>
              <a:rPr lang="en-US" dirty="0" smtClean="0"/>
              <a:t> </a:t>
            </a:r>
            <a:r>
              <a:rPr dirty="0" smtClean="0"/>
              <a:t>borrower </a:t>
            </a:r>
            <a:r>
              <a:rPr dirty="0"/>
              <a:t>for </a:t>
            </a:r>
            <a:r>
              <a:rPr dirty="0" smtClean="0"/>
              <a:t>personal</a:t>
            </a:r>
            <a:r>
              <a:rPr lang="en-US" dirty="0" smtClean="0"/>
              <a:t> </a:t>
            </a:r>
            <a:r>
              <a:rPr dirty="0" smtClean="0"/>
              <a:t>consumption </a:t>
            </a:r>
            <a:r>
              <a:rPr dirty="0"/>
              <a:t>or other use.</a:t>
            </a:r>
          </a:p>
        </p:txBody>
      </p:sp>
      <p:pic>
        <p:nvPicPr>
          <p:cNvPr id="7" name="image13.jpeg"/>
          <p:cNvPicPr>
            <a:picLocks noChangeAspect="1"/>
          </p:cNvPicPr>
          <p:nvPr/>
        </p:nvPicPr>
        <p:blipFill>
          <a:blip r:embed="rId2">
            <a:extLst/>
          </a:blip>
          <a:stretch>
            <a:fillRect/>
          </a:stretch>
        </p:blipFill>
        <p:spPr>
          <a:xfrm>
            <a:off x="743285" y="2385391"/>
            <a:ext cx="4678063" cy="3219882"/>
          </a:xfrm>
          <a:prstGeom prst="rect">
            <a:avLst/>
          </a:prstGeom>
          <a:ln w="12700">
            <a:miter lim="400000"/>
          </a:ln>
        </p:spPr>
      </p:pic>
    </p:spTree>
    <p:extLst>
      <p:ext uri="{BB962C8B-B14F-4D97-AF65-F5344CB8AC3E}">
        <p14:creationId xmlns:p14="http://schemas.microsoft.com/office/powerpoint/2010/main" val="93478645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Shape 219"/>
          <p:cNvSpPr>
            <a:spLocks noGrp="1"/>
          </p:cNvSpPr>
          <p:nvPr>
            <p:ph type="body" sz="quarter" idx="13"/>
          </p:nvPr>
        </p:nvSpPr>
        <p:spPr>
          <a:prstGeom prst="rect">
            <a:avLst/>
          </a:prstGeom>
          <a:extLst>
            <a:ext uri="{C572A759-6A51-4108-AA02-DFA0A04FC94B}">
              <ma14:wrappingTextBoxFlag xmlns:ma14="http://schemas.microsoft.com/office/mac/drawingml/2011/main" xmlns="" val="1"/>
            </a:ext>
          </a:extLst>
        </p:spPr>
        <p:txBody>
          <a:bodyPr>
            <a:noAutofit/>
          </a:bodyPr>
          <a:lstStyle>
            <a:lvl1pPr marL="0" indent="0">
              <a:lnSpc>
                <a:spcPts val="3400"/>
              </a:lnSpc>
              <a:buSzTx/>
              <a:buNone/>
              <a:defRPr sz="3300"/>
            </a:lvl1pPr>
          </a:lstStyle>
          <a:p>
            <a:r>
              <a:rPr dirty="0"/>
              <a:t>Activity 2: Group </a:t>
            </a:r>
            <a:r>
              <a:rPr dirty="0" smtClean="0"/>
              <a:t>discussion</a:t>
            </a:r>
            <a:endParaRPr lang="en-HK" dirty="0" smtClean="0"/>
          </a:p>
          <a:p>
            <a:r>
              <a:rPr lang="en-GB" dirty="0" smtClean="0"/>
              <a:t>(Matching </a:t>
            </a:r>
            <a:r>
              <a:rPr lang="en-GB" dirty="0"/>
              <a:t>different sources of </a:t>
            </a:r>
            <a:r>
              <a:rPr lang="en-GB" dirty="0" smtClean="0"/>
              <a:t>borrowing)</a:t>
            </a:r>
            <a:endParaRPr lang="en-GB" dirty="0"/>
          </a:p>
        </p:txBody>
      </p:sp>
      <p:sp>
        <p:nvSpPr>
          <p:cNvPr id="218" name="Shape 21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18</a:t>
            </a:fld>
            <a:endParaRPr/>
          </a:p>
        </p:txBody>
      </p:sp>
      <p:sp>
        <p:nvSpPr>
          <p:cNvPr id="4" name="Shape 251"/>
          <p:cNvSpPr txBox="1">
            <a:spLocks/>
          </p:cNvSpPr>
          <p:nvPr/>
        </p:nvSpPr>
        <p:spPr>
          <a:xfrm>
            <a:off x="8252411" y="6314016"/>
            <a:ext cx="159222" cy="152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377"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chemeClr val="accent1"/>
                </a:solidFill>
                <a:effectLst/>
                <a:uFillTx/>
                <a:latin typeface="+mj-lt"/>
                <a:ea typeface="+mj-ea"/>
                <a:cs typeface="+mj-cs"/>
                <a:sym typeface="Calibri"/>
              </a:defRPr>
            </a:lvl1pPr>
            <a:lvl2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2pPr>
            <a:lvl3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3pPr>
            <a:lvl4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4pPr>
            <a:lvl5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5pPr>
            <a:lvl6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6pPr>
            <a:lvl7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7pPr>
            <a:lvl8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8pPr>
            <a:lvl9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9pPr>
          </a:lstStyle>
          <a:p>
            <a:fld id="{86CB4B4D-7CA3-9044-876B-883B54F8677D}" type="slidenum">
              <a:rPr lang="en-GB" smtClean="0"/>
              <a:pPr/>
              <a:t>18</a:t>
            </a:fld>
            <a:endParaRPr lang="en-GB"/>
          </a:p>
        </p:txBody>
      </p:sp>
      <p:sp>
        <p:nvSpPr>
          <p:cNvPr id="5" name="Shape 254"/>
          <p:cNvSpPr/>
          <p:nvPr/>
        </p:nvSpPr>
        <p:spPr>
          <a:xfrm>
            <a:off x="732367" y="1872000"/>
            <a:ext cx="7813534" cy="490165"/>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normAutofit/>
          </a:bodyPr>
          <a:lstStyle/>
          <a:p>
            <a:pPr>
              <a:lnSpc>
                <a:spcPct val="90000"/>
              </a:lnSpc>
              <a:defRPr sz="2100">
                <a:solidFill>
                  <a:schemeClr val="accent1"/>
                </a:solidFill>
                <a:latin typeface="Calibri Light"/>
                <a:ea typeface="Calibri Light"/>
                <a:cs typeface="Calibri Light"/>
                <a:sym typeface="Calibri Light"/>
              </a:defRPr>
            </a:pPr>
            <a:r>
              <a:rPr b="1" dirty="0"/>
              <a:t>Borrowing method 4</a:t>
            </a:r>
            <a:r>
              <a:rPr b="1" dirty="0">
                <a:latin typeface="Microsoft JhengHei"/>
                <a:ea typeface="Microsoft JhengHei"/>
                <a:cs typeface="Microsoft JhengHei"/>
                <a:sym typeface="Microsoft JhengHei"/>
              </a:rPr>
              <a:t>：</a:t>
            </a:r>
            <a:r>
              <a:rPr b="1" dirty="0"/>
              <a:t>Credit card </a:t>
            </a:r>
            <a:r>
              <a:rPr lang="en-US" b="1" dirty="0" smtClean="0"/>
              <a:t>cash </a:t>
            </a:r>
            <a:r>
              <a:rPr b="1" dirty="0" smtClean="0"/>
              <a:t>advance</a:t>
            </a:r>
            <a:endParaRPr b="1" dirty="0"/>
          </a:p>
        </p:txBody>
      </p:sp>
      <p:sp>
        <p:nvSpPr>
          <p:cNvPr id="6" name="Shape 255"/>
          <p:cNvSpPr/>
          <p:nvPr/>
        </p:nvSpPr>
        <p:spPr>
          <a:xfrm>
            <a:off x="4934310" y="2415593"/>
            <a:ext cx="3611593" cy="1296615"/>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normAutofit/>
          </a:bodyPr>
          <a:lstStyle>
            <a:lvl1pPr marL="228592" indent="-228592">
              <a:lnSpc>
                <a:spcPct val="90000"/>
              </a:lnSpc>
              <a:spcBef>
                <a:spcPts val="1000"/>
              </a:spcBef>
              <a:buSzPct val="100000"/>
              <a:buFont typeface="Arial"/>
              <a:buChar char="•"/>
              <a:defRPr sz="2100">
                <a:solidFill>
                  <a:schemeClr val="accent1"/>
                </a:solidFill>
                <a:latin typeface="Calibri Light"/>
                <a:ea typeface="Calibri Light"/>
                <a:cs typeface="Calibri Light"/>
                <a:sym typeface="Calibri Light"/>
              </a:defRPr>
            </a:lvl1pPr>
          </a:lstStyle>
          <a:p>
            <a:pPr marL="342000" indent="-342000">
              <a:lnSpc>
                <a:spcPts val="2600"/>
              </a:lnSpc>
              <a:spcBef>
                <a:spcPts val="0"/>
              </a:spcBef>
              <a:spcAft>
                <a:spcPts val="600"/>
              </a:spcAft>
            </a:pPr>
            <a:r>
              <a:rPr dirty="0"/>
              <a:t>Financial institutions allow its account holders to withdraw within the pre-agreed limit.</a:t>
            </a:r>
          </a:p>
        </p:txBody>
      </p:sp>
      <p:pic>
        <p:nvPicPr>
          <p:cNvPr id="7" name="image14.jpeg"/>
          <p:cNvPicPr>
            <a:picLocks noChangeAspect="1"/>
          </p:cNvPicPr>
          <p:nvPr/>
        </p:nvPicPr>
        <p:blipFill>
          <a:blip r:embed="rId2">
            <a:extLst/>
          </a:blip>
          <a:stretch>
            <a:fillRect/>
          </a:stretch>
        </p:blipFill>
        <p:spPr>
          <a:xfrm>
            <a:off x="732367" y="2406593"/>
            <a:ext cx="4201944" cy="2904041"/>
          </a:xfrm>
          <a:prstGeom prst="rect">
            <a:avLst/>
          </a:prstGeom>
          <a:ln w="12700">
            <a:miter lim="400000"/>
          </a:ln>
        </p:spPr>
      </p:pic>
    </p:spTree>
    <p:extLst>
      <p:ext uri="{BB962C8B-B14F-4D97-AF65-F5344CB8AC3E}">
        <p14:creationId xmlns:p14="http://schemas.microsoft.com/office/powerpoint/2010/main" val="75142474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Shape 219"/>
          <p:cNvSpPr>
            <a:spLocks noGrp="1"/>
          </p:cNvSpPr>
          <p:nvPr>
            <p:ph type="body" sz="quarter" idx="13"/>
          </p:nvPr>
        </p:nvSpPr>
        <p:spPr>
          <a:prstGeom prst="rect">
            <a:avLst/>
          </a:prstGeom>
          <a:extLst>
            <a:ext uri="{C572A759-6A51-4108-AA02-DFA0A04FC94B}">
              <ma14:wrappingTextBoxFlag xmlns:ma14="http://schemas.microsoft.com/office/mac/drawingml/2011/main" xmlns="" val="1"/>
            </a:ext>
          </a:extLst>
        </p:spPr>
        <p:txBody>
          <a:bodyPr>
            <a:noAutofit/>
          </a:bodyPr>
          <a:lstStyle>
            <a:lvl1pPr marL="0" indent="0">
              <a:lnSpc>
                <a:spcPts val="3400"/>
              </a:lnSpc>
              <a:buSzTx/>
              <a:buNone/>
              <a:defRPr sz="3300"/>
            </a:lvl1pPr>
          </a:lstStyle>
          <a:p>
            <a:r>
              <a:rPr dirty="0"/>
              <a:t>Activity 2: Group </a:t>
            </a:r>
            <a:r>
              <a:rPr dirty="0" smtClean="0"/>
              <a:t>discussion</a:t>
            </a:r>
            <a:endParaRPr lang="en-HK" dirty="0" smtClean="0"/>
          </a:p>
          <a:p>
            <a:r>
              <a:rPr lang="en-GB" dirty="0" smtClean="0"/>
              <a:t>(Matching </a:t>
            </a:r>
            <a:r>
              <a:rPr lang="en-GB" dirty="0"/>
              <a:t>different sources of </a:t>
            </a:r>
            <a:r>
              <a:rPr lang="en-GB" dirty="0" smtClean="0"/>
              <a:t>borrowing)</a:t>
            </a:r>
            <a:endParaRPr lang="en-GB" dirty="0"/>
          </a:p>
        </p:txBody>
      </p:sp>
      <p:sp>
        <p:nvSpPr>
          <p:cNvPr id="218" name="Shape 21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19</a:t>
            </a:fld>
            <a:endParaRPr/>
          </a:p>
        </p:txBody>
      </p:sp>
      <p:sp>
        <p:nvSpPr>
          <p:cNvPr id="4" name="Shape 258"/>
          <p:cNvSpPr>
            <a:spLocks noGrp="1"/>
          </p:cNvSpPr>
          <p:nvPr>
            <p:ph type="body" sz="quarter" idx="1"/>
          </p:nvPr>
        </p:nvSpPr>
        <p:spPr>
          <a:xfrm>
            <a:off x="735468" y="1872000"/>
            <a:ext cx="7679267" cy="742124"/>
          </a:xfrm>
          <a:prstGeom prst="rect">
            <a:avLst/>
          </a:prstGeom>
        </p:spPr>
        <p:txBody>
          <a:bodyPr/>
          <a:lstStyle>
            <a:lvl1pPr marL="0" indent="0" defTabSz="719965">
              <a:lnSpc>
                <a:spcPts val="2100"/>
              </a:lnSpc>
              <a:spcBef>
                <a:spcPts val="800"/>
              </a:spcBef>
              <a:buSzTx/>
              <a:buNone/>
              <a:defRPr sz="2100">
                <a:solidFill>
                  <a:schemeClr val="accent1"/>
                </a:solidFill>
                <a:latin typeface="Calibri Light"/>
                <a:ea typeface="Calibri Light"/>
                <a:cs typeface="Calibri Light"/>
                <a:sym typeface="Calibri Light"/>
              </a:defRPr>
            </a:lvl1pPr>
          </a:lstStyle>
          <a:p>
            <a:pPr marL="1343025" indent="-1343025">
              <a:lnSpc>
                <a:spcPts val="2600"/>
              </a:lnSpc>
              <a:spcBef>
                <a:spcPts val="0"/>
              </a:spcBef>
              <a:spcAft>
                <a:spcPts val="600"/>
              </a:spcAft>
            </a:pPr>
            <a:r>
              <a:rPr b="1" dirty="0"/>
              <a:t>Situation 1:  Interested in buying a 500 </a:t>
            </a:r>
            <a:r>
              <a:rPr b="1" dirty="0" err="1"/>
              <a:t>sq</a:t>
            </a:r>
            <a:r>
              <a:rPr b="1" dirty="0"/>
              <a:t> </a:t>
            </a:r>
            <a:r>
              <a:rPr b="1" dirty="0" err="1"/>
              <a:t>ft</a:t>
            </a:r>
            <a:r>
              <a:rPr b="1" dirty="0"/>
              <a:t> private residential </a:t>
            </a:r>
            <a:r>
              <a:rPr b="1" dirty="0" smtClean="0"/>
              <a:t>flat,</a:t>
            </a:r>
            <a:r>
              <a:rPr lang="en-US" b="1" dirty="0"/>
              <a:t> </a:t>
            </a:r>
            <a:r>
              <a:rPr b="1" dirty="0" smtClean="0"/>
              <a:t>already </a:t>
            </a:r>
            <a:r>
              <a:rPr b="1" dirty="0"/>
              <a:t>has sufficient money for the down </a:t>
            </a:r>
            <a:r>
              <a:rPr b="1" dirty="0" smtClean="0"/>
              <a:t>payment</a:t>
            </a:r>
            <a:r>
              <a:rPr lang="en-US" b="1" dirty="0" smtClean="0"/>
              <a:t>.</a:t>
            </a:r>
            <a:endParaRPr b="1" dirty="0"/>
          </a:p>
        </p:txBody>
      </p:sp>
      <p:pic>
        <p:nvPicPr>
          <p:cNvPr id="5" name="image15.jpeg"/>
          <p:cNvPicPr>
            <a:picLocks noChangeAspect="1"/>
          </p:cNvPicPr>
          <p:nvPr/>
        </p:nvPicPr>
        <p:blipFill>
          <a:blip r:embed="rId2">
            <a:extLst/>
          </a:blip>
          <a:stretch>
            <a:fillRect/>
          </a:stretch>
        </p:blipFill>
        <p:spPr>
          <a:xfrm>
            <a:off x="732368" y="2735605"/>
            <a:ext cx="3672783" cy="2843960"/>
          </a:xfrm>
          <a:prstGeom prst="rect">
            <a:avLst/>
          </a:prstGeom>
          <a:ln w="12700">
            <a:miter lim="400000"/>
          </a:ln>
        </p:spPr>
      </p:pic>
      <p:sp>
        <p:nvSpPr>
          <p:cNvPr id="7" name="Shape 262"/>
          <p:cNvSpPr/>
          <p:nvPr/>
        </p:nvSpPr>
        <p:spPr>
          <a:xfrm>
            <a:off x="4405221" y="2665005"/>
            <a:ext cx="4284573" cy="2444202"/>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spAutoFit/>
          </a:bodyPr>
          <a:lstStyle/>
          <a:p>
            <a:pPr defTabSz="685800">
              <a:lnSpc>
                <a:spcPts val="2600"/>
              </a:lnSpc>
              <a:spcAft>
                <a:spcPts val="600"/>
              </a:spcAft>
              <a:defRPr sz="2100">
                <a:solidFill>
                  <a:schemeClr val="accent1"/>
                </a:solidFill>
                <a:latin typeface="Calibri Light"/>
                <a:ea typeface="Calibri Light"/>
                <a:cs typeface="Calibri Light"/>
                <a:sym typeface="Calibri Light"/>
              </a:defRPr>
            </a:pPr>
            <a:r>
              <a:rPr b="1" dirty="0" smtClean="0"/>
              <a:t>Suitable way </a:t>
            </a:r>
            <a:r>
              <a:rPr b="1" dirty="0"/>
              <a:t>of borrowing: </a:t>
            </a:r>
            <a:endParaRPr lang="en-US" b="1" dirty="0" smtClean="0"/>
          </a:p>
          <a:p>
            <a:pPr defTabSz="685800">
              <a:lnSpc>
                <a:spcPts val="2600"/>
              </a:lnSpc>
              <a:spcAft>
                <a:spcPts val="600"/>
              </a:spcAft>
              <a:defRPr sz="2100">
                <a:solidFill>
                  <a:schemeClr val="accent1"/>
                </a:solidFill>
                <a:latin typeface="Calibri Light"/>
                <a:ea typeface="Calibri Light"/>
                <a:cs typeface="Calibri Light"/>
                <a:sym typeface="Calibri Light"/>
              </a:defRPr>
            </a:pPr>
            <a:r>
              <a:rPr lang="en-US" dirty="0" smtClean="0">
                <a:solidFill>
                  <a:srgbClr val="00C1D5"/>
                </a:solidFill>
              </a:rPr>
              <a:t>M</a:t>
            </a:r>
            <a:r>
              <a:rPr dirty="0" smtClean="0">
                <a:solidFill>
                  <a:srgbClr val="00C1D5"/>
                </a:solidFill>
              </a:rPr>
              <a:t>ortgage</a:t>
            </a:r>
            <a:r>
              <a:rPr lang="en-US" dirty="0" smtClean="0">
                <a:solidFill>
                  <a:srgbClr val="00C1D5"/>
                </a:solidFill>
              </a:rPr>
              <a:t> loan</a:t>
            </a:r>
            <a:endParaRPr dirty="0">
              <a:solidFill>
                <a:srgbClr val="00C1D5"/>
              </a:solidFill>
            </a:endParaRPr>
          </a:p>
          <a:p>
            <a:pPr defTabSz="685800">
              <a:lnSpc>
                <a:spcPts val="2600"/>
              </a:lnSpc>
              <a:spcBef>
                <a:spcPts val="700"/>
              </a:spcBef>
              <a:spcAft>
                <a:spcPts val="600"/>
              </a:spcAft>
              <a:defRPr sz="2100">
                <a:solidFill>
                  <a:schemeClr val="accent1"/>
                </a:solidFill>
                <a:latin typeface="Calibri Light"/>
                <a:ea typeface="Calibri Light"/>
                <a:cs typeface="Calibri Light"/>
                <a:sym typeface="Calibri Light"/>
              </a:defRPr>
            </a:pPr>
            <a:r>
              <a:rPr b="1" dirty="0" smtClean="0"/>
              <a:t>Reason</a:t>
            </a:r>
            <a:r>
              <a:rPr b="1" dirty="0"/>
              <a:t>:</a:t>
            </a:r>
          </a:p>
          <a:p>
            <a:pPr defTabSz="685800">
              <a:lnSpc>
                <a:spcPts val="2600"/>
              </a:lnSpc>
              <a:spcAft>
                <a:spcPts val="600"/>
              </a:spcAft>
              <a:defRPr sz="2100">
                <a:solidFill>
                  <a:srgbClr val="00C1D5"/>
                </a:solidFill>
                <a:latin typeface="Calibri Light"/>
                <a:ea typeface="Calibri Light"/>
                <a:cs typeface="Calibri Light"/>
                <a:sym typeface="Calibri Light"/>
              </a:defRPr>
            </a:pPr>
            <a:r>
              <a:rPr dirty="0"/>
              <a:t>The amount for buying a flat is large. Most people cannot make a one-off payment, so borrowing is needed.</a:t>
            </a:r>
          </a:p>
        </p:txBody>
      </p:sp>
    </p:spTree>
    <p:extLst>
      <p:ext uri="{BB962C8B-B14F-4D97-AF65-F5344CB8AC3E}">
        <p14:creationId xmlns:p14="http://schemas.microsoft.com/office/powerpoint/2010/main" val="311017786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fade">
                                      <p:cBhvr>
                                        <p:cTn id="10" dur="500"/>
                                        <p:tgtEl>
                                          <p:spTgt spid="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fade">
                                      <p:cBhvr>
                                        <p:cTn id="15" dur="500"/>
                                        <p:tgtEl>
                                          <p:spTgt spid="7">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7">
                                            <p:txEl>
                                              <p:pRg st="3" end="3"/>
                                            </p:txEl>
                                          </p:spTgt>
                                        </p:tgtEl>
                                        <p:attrNameLst>
                                          <p:attrName>style.visibility</p:attrName>
                                        </p:attrNameLst>
                                      </p:cBhvr>
                                      <p:to>
                                        <p:strVal val="visible"/>
                                      </p:to>
                                    </p:set>
                                    <p:animEffect transition="in" filter="fade">
                                      <p:cBhvr>
                                        <p:cTn id="18"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Shape 131"/>
          <p:cNvSpPr>
            <a:spLocks noGrp="1"/>
          </p:cNvSpPr>
          <p:nvPr>
            <p:ph type="body" idx="1"/>
          </p:nvPr>
        </p:nvSpPr>
        <p:spPr>
          <a:xfrm>
            <a:off x="732367" y="1350117"/>
            <a:ext cx="7679267" cy="4348303"/>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Established in 2012 and supported by the Education Bureau and four financial regulators, the Investor and Financial Education Council (IFEC) is an </a:t>
            </a:r>
            <a:r>
              <a:rPr lang="en-HK" dirty="0" smtClean="0"/>
              <a:t>organisation</a:t>
            </a:r>
            <a:r>
              <a:rPr dirty="0" smtClean="0"/>
              <a:t> </a:t>
            </a:r>
            <a:r>
              <a:rPr dirty="0"/>
              <a:t>dedicated to improving financial literacy in Hong Kong.  The IFEC manages an independent and impartial financial education platform, The Chin Family, which provides free information, resources and </a:t>
            </a:r>
            <a:r>
              <a:rPr lang="en-HK" dirty="0" smtClean="0"/>
              <a:t>programmes</a:t>
            </a:r>
            <a:r>
              <a:rPr dirty="0" smtClean="0"/>
              <a:t> </a:t>
            </a:r>
            <a:r>
              <a:rPr dirty="0"/>
              <a:t>to help people in Hong Kong plan and manage their finances. The IFEC was formerly known as the Investor Education Centre (IEC). </a:t>
            </a:r>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smtClean="0"/>
              <a:t>Learn </a:t>
            </a:r>
            <a:r>
              <a:rPr dirty="0"/>
              <a:t>more about the IFEC at </a:t>
            </a:r>
            <a:r>
              <a:rPr u="sng" dirty="0">
                <a:solidFill>
                  <a:srgbClr val="0000FF"/>
                </a:solidFill>
                <a:uFill>
                  <a:solidFill>
                    <a:srgbClr val="0000FF"/>
                  </a:solidFill>
                </a:uFill>
                <a:hlinkClick r:id="rId2"/>
              </a:rPr>
              <a:t>www.ifec.org.hk</a:t>
            </a:r>
            <a:r>
              <a:rPr dirty="0"/>
              <a:t>. </a:t>
            </a:r>
          </a:p>
        </p:txBody>
      </p:sp>
      <p:sp>
        <p:nvSpPr>
          <p:cNvPr id="132" name="Shape 132"/>
          <p:cNvSpPr>
            <a:spLocks noGrp="1"/>
          </p:cNvSpPr>
          <p:nvPr>
            <p:ph type="body" idx="13"/>
          </p:nvPr>
        </p:nvSpPr>
        <p:spPr>
          <a:xfrm>
            <a:off x="732368" y="692154"/>
            <a:ext cx="7683866" cy="657966"/>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dirty="0"/>
              <a:t>Investor and Financial Education Council</a:t>
            </a:r>
          </a:p>
        </p:txBody>
      </p:sp>
      <p:sp>
        <p:nvSpPr>
          <p:cNvPr id="133" name="Shape 133"/>
          <p:cNvSpPr>
            <a:spLocks noGrp="1"/>
          </p:cNvSpPr>
          <p:nvPr>
            <p:ph type="sldNum" sz="quarter" idx="4294967295"/>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a:t>
            </a:fld>
            <a:endParaRPr/>
          </a:p>
        </p:txBody>
      </p:sp>
      <p:pic>
        <p:nvPicPr>
          <p:cNvPr id="134" name="image8.png"/>
          <p:cNvPicPr>
            <a:picLocks noChangeAspect="1"/>
          </p:cNvPicPr>
          <p:nvPr/>
        </p:nvPicPr>
        <p:blipFill>
          <a:blip r:embed="rId3">
            <a:extLst/>
          </a:blip>
          <a:stretch>
            <a:fillRect/>
          </a:stretch>
        </p:blipFill>
        <p:spPr>
          <a:xfrm>
            <a:off x="4865401" y="4398636"/>
            <a:ext cx="3356546" cy="2160002"/>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Shape 219"/>
          <p:cNvSpPr>
            <a:spLocks noGrp="1"/>
          </p:cNvSpPr>
          <p:nvPr>
            <p:ph type="body" sz="quarter" idx="13"/>
          </p:nvPr>
        </p:nvSpPr>
        <p:spPr>
          <a:prstGeom prst="rect">
            <a:avLst/>
          </a:prstGeom>
          <a:extLst>
            <a:ext uri="{C572A759-6A51-4108-AA02-DFA0A04FC94B}">
              <ma14:wrappingTextBoxFlag xmlns:ma14="http://schemas.microsoft.com/office/mac/drawingml/2011/main" xmlns="" val="1"/>
            </a:ext>
          </a:extLst>
        </p:spPr>
        <p:txBody>
          <a:bodyPr>
            <a:noAutofit/>
          </a:bodyPr>
          <a:lstStyle>
            <a:lvl1pPr marL="0" indent="0">
              <a:lnSpc>
                <a:spcPts val="3400"/>
              </a:lnSpc>
              <a:buSzTx/>
              <a:buNone/>
              <a:defRPr sz="3300"/>
            </a:lvl1pPr>
          </a:lstStyle>
          <a:p>
            <a:r>
              <a:rPr dirty="0"/>
              <a:t>Activity 2: Group </a:t>
            </a:r>
            <a:r>
              <a:rPr dirty="0" smtClean="0"/>
              <a:t>discussion</a:t>
            </a:r>
            <a:endParaRPr lang="en-HK" dirty="0" smtClean="0"/>
          </a:p>
          <a:p>
            <a:r>
              <a:rPr lang="en-GB" dirty="0" smtClean="0"/>
              <a:t>(Matching </a:t>
            </a:r>
            <a:r>
              <a:rPr lang="en-GB" dirty="0"/>
              <a:t>different sources of </a:t>
            </a:r>
            <a:r>
              <a:rPr lang="en-GB" dirty="0" smtClean="0"/>
              <a:t>borrowing)</a:t>
            </a:r>
            <a:endParaRPr lang="en-GB" dirty="0"/>
          </a:p>
        </p:txBody>
      </p:sp>
      <p:sp>
        <p:nvSpPr>
          <p:cNvPr id="218" name="Shape 21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20</a:t>
            </a:fld>
            <a:endParaRPr/>
          </a:p>
        </p:txBody>
      </p:sp>
      <p:sp>
        <p:nvSpPr>
          <p:cNvPr id="4" name="Shape 265"/>
          <p:cNvSpPr>
            <a:spLocks noGrp="1"/>
          </p:cNvSpPr>
          <p:nvPr>
            <p:ph type="body" sz="quarter" idx="1"/>
          </p:nvPr>
        </p:nvSpPr>
        <p:spPr>
          <a:xfrm>
            <a:off x="735468" y="1872000"/>
            <a:ext cx="7679267" cy="1181621"/>
          </a:xfrm>
          <a:prstGeom prst="rect">
            <a:avLst/>
          </a:prstGeom>
        </p:spPr>
        <p:txBody>
          <a:bodyPr/>
          <a:lstStyle>
            <a:lvl1pPr marL="0" indent="0" defTabSz="719965">
              <a:lnSpc>
                <a:spcPts val="2100"/>
              </a:lnSpc>
              <a:spcBef>
                <a:spcPts val="800"/>
              </a:spcBef>
              <a:buSzTx/>
              <a:buNone/>
              <a:defRPr sz="2100">
                <a:solidFill>
                  <a:schemeClr val="accent1"/>
                </a:solidFill>
                <a:latin typeface="Calibri Light"/>
                <a:ea typeface="Calibri Light"/>
                <a:cs typeface="Calibri Light"/>
                <a:sym typeface="Calibri Light"/>
              </a:defRPr>
            </a:lvl1pPr>
          </a:lstStyle>
          <a:p>
            <a:pPr marL="1257300" indent="-1257300">
              <a:lnSpc>
                <a:spcPts val="2600"/>
              </a:lnSpc>
              <a:spcBef>
                <a:spcPts val="0"/>
              </a:spcBef>
              <a:spcAft>
                <a:spcPts val="600"/>
              </a:spcAft>
            </a:pPr>
            <a:r>
              <a:rPr b="1" dirty="0"/>
              <a:t>Situation </a:t>
            </a:r>
            <a:r>
              <a:rPr b="1" dirty="0" smtClean="0"/>
              <a:t>2:</a:t>
            </a:r>
            <a:r>
              <a:rPr lang="en-US" b="1" dirty="0" smtClean="0"/>
              <a:t> </a:t>
            </a:r>
            <a:r>
              <a:rPr b="1" dirty="0" smtClean="0"/>
              <a:t>A </a:t>
            </a:r>
            <a:r>
              <a:rPr b="1" dirty="0"/>
              <a:t>family member has been injured in a car accident </a:t>
            </a:r>
            <a:r>
              <a:rPr b="1" dirty="0" smtClean="0"/>
              <a:t>and</a:t>
            </a:r>
            <a:r>
              <a:rPr lang="en-US" b="1" dirty="0"/>
              <a:t> </a:t>
            </a:r>
            <a:r>
              <a:rPr b="1" dirty="0" smtClean="0"/>
              <a:t>urgently </a:t>
            </a:r>
            <a:r>
              <a:rPr b="1" dirty="0"/>
              <a:t>needs a large amount of money for </a:t>
            </a:r>
            <a:r>
              <a:rPr b="1" dirty="0" smtClean="0"/>
              <a:t>surgery</a:t>
            </a:r>
            <a:r>
              <a:rPr lang="en-US" b="1" dirty="0" smtClean="0"/>
              <a:t>.</a:t>
            </a:r>
            <a:endParaRPr b="1" dirty="0"/>
          </a:p>
        </p:txBody>
      </p:sp>
      <p:sp>
        <p:nvSpPr>
          <p:cNvPr id="5" name="Shape 266"/>
          <p:cNvSpPr txBox="1">
            <a:spLocks/>
          </p:cNvSpPr>
          <p:nvPr/>
        </p:nvSpPr>
        <p:spPr>
          <a:xfrm>
            <a:off x="8252411" y="6314016"/>
            <a:ext cx="159222" cy="152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377"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chemeClr val="accent1"/>
                </a:solidFill>
                <a:effectLst/>
                <a:uFillTx/>
                <a:latin typeface="+mj-lt"/>
                <a:ea typeface="+mj-ea"/>
                <a:cs typeface="+mj-cs"/>
                <a:sym typeface="Calibri"/>
              </a:defRPr>
            </a:lvl1pPr>
            <a:lvl2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2pPr>
            <a:lvl3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3pPr>
            <a:lvl4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4pPr>
            <a:lvl5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5pPr>
            <a:lvl6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6pPr>
            <a:lvl7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7pPr>
            <a:lvl8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8pPr>
            <a:lvl9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9pPr>
          </a:lstStyle>
          <a:p>
            <a:fld id="{86CB4B4D-7CA3-9044-876B-883B54F8677D}" type="slidenum">
              <a:rPr lang="en-GB" smtClean="0"/>
              <a:pPr/>
              <a:t>20</a:t>
            </a:fld>
            <a:endParaRPr lang="en-GB"/>
          </a:p>
        </p:txBody>
      </p:sp>
      <p:sp>
        <p:nvSpPr>
          <p:cNvPr id="6" name="Shape 269"/>
          <p:cNvSpPr/>
          <p:nvPr/>
        </p:nvSpPr>
        <p:spPr>
          <a:xfrm>
            <a:off x="3729600" y="2700518"/>
            <a:ext cx="4682033" cy="2419132"/>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spAutoFit/>
          </a:bodyPr>
          <a:lstStyle/>
          <a:p>
            <a:pPr defTabSz="685800">
              <a:lnSpc>
                <a:spcPts val="2600"/>
              </a:lnSpc>
              <a:spcAft>
                <a:spcPts val="600"/>
              </a:spcAft>
              <a:defRPr sz="2100">
                <a:solidFill>
                  <a:schemeClr val="accent1"/>
                </a:solidFill>
                <a:latin typeface="Calibri Light"/>
                <a:ea typeface="Calibri Light"/>
                <a:cs typeface="Calibri Light"/>
                <a:sym typeface="Calibri Light"/>
              </a:defRPr>
            </a:pPr>
            <a:r>
              <a:rPr b="1" dirty="0"/>
              <a:t>Suitable ways of borrowing: </a:t>
            </a:r>
          </a:p>
          <a:p>
            <a:pPr defTabSz="685800">
              <a:lnSpc>
                <a:spcPts val="2600"/>
              </a:lnSpc>
              <a:spcAft>
                <a:spcPts val="600"/>
              </a:spcAft>
              <a:defRPr sz="2100">
                <a:solidFill>
                  <a:srgbClr val="00C1D5"/>
                </a:solidFill>
                <a:latin typeface="Calibri Light"/>
                <a:ea typeface="Calibri Light"/>
                <a:cs typeface="Calibri Light"/>
                <a:sym typeface="Calibri Light"/>
              </a:defRPr>
            </a:pPr>
            <a:r>
              <a:rPr lang="en-US" dirty="0"/>
              <a:t>C</a:t>
            </a:r>
            <a:r>
              <a:rPr dirty="0" smtClean="0"/>
              <a:t>ash advance, </a:t>
            </a:r>
            <a:r>
              <a:rPr dirty="0"/>
              <a:t>credit </a:t>
            </a:r>
            <a:r>
              <a:rPr dirty="0" smtClean="0"/>
              <a:t>card, </a:t>
            </a:r>
            <a:r>
              <a:rPr dirty="0"/>
              <a:t>personal </a:t>
            </a:r>
            <a:r>
              <a:rPr dirty="0" smtClean="0"/>
              <a:t>loan, </a:t>
            </a:r>
            <a:r>
              <a:rPr dirty="0"/>
              <a:t>borrowing from relatives or </a:t>
            </a:r>
            <a:r>
              <a:rPr dirty="0" smtClean="0"/>
              <a:t>friends</a:t>
            </a:r>
            <a:endParaRPr lang="en-US" dirty="0" smtClean="0"/>
          </a:p>
          <a:p>
            <a:pPr defTabSz="685800">
              <a:lnSpc>
                <a:spcPts val="2600"/>
              </a:lnSpc>
              <a:spcAft>
                <a:spcPts val="600"/>
              </a:spcAft>
              <a:defRPr sz="2100">
                <a:solidFill>
                  <a:srgbClr val="00C1D5"/>
                </a:solidFill>
                <a:latin typeface="Calibri Light"/>
                <a:ea typeface="Calibri Light"/>
                <a:cs typeface="Calibri Light"/>
                <a:sym typeface="Calibri Light"/>
              </a:defRPr>
            </a:pPr>
            <a:r>
              <a:rPr b="1" dirty="0" smtClean="0"/>
              <a:t>or </a:t>
            </a:r>
            <a:endParaRPr lang="en-US" b="1" dirty="0" smtClean="0"/>
          </a:p>
          <a:p>
            <a:pPr defTabSz="685800">
              <a:lnSpc>
                <a:spcPts val="2600"/>
              </a:lnSpc>
              <a:spcAft>
                <a:spcPts val="600"/>
              </a:spcAft>
              <a:defRPr sz="2100">
                <a:solidFill>
                  <a:srgbClr val="00C1D5"/>
                </a:solidFill>
                <a:latin typeface="Calibri Light"/>
                <a:ea typeface="Calibri Light"/>
                <a:cs typeface="Calibri Light"/>
                <a:sym typeface="Calibri Light"/>
              </a:defRPr>
            </a:pPr>
            <a:r>
              <a:rPr lang="en-US" dirty="0" smtClean="0"/>
              <a:t>N</a:t>
            </a:r>
            <a:r>
              <a:rPr dirty="0" smtClean="0"/>
              <a:t>o </a:t>
            </a:r>
            <a:r>
              <a:rPr dirty="0"/>
              <a:t>need to </a:t>
            </a:r>
            <a:r>
              <a:rPr dirty="0" smtClean="0"/>
              <a:t>borrow</a:t>
            </a:r>
            <a:endParaRPr lang="en-US" dirty="0" smtClean="0"/>
          </a:p>
          <a:p>
            <a:pPr defTabSz="685800">
              <a:lnSpc>
                <a:spcPts val="2600"/>
              </a:lnSpc>
              <a:spcAft>
                <a:spcPts val="600"/>
              </a:spcAft>
              <a:defRPr sz="2100">
                <a:solidFill>
                  <a:srgbClr val="00C1D5"/>
                </a:solidFill>
                <a:latin typeface="Calibri Light"/>
                <a:ea typeface="Calibri Light"/>
                <a:cs typeface="Calibri Light"/>
                <a:sym typeface="Calibri Light"/>
              </a:defRPr>
            </a:pPr>
            <a:endParaRPr dirty="0"/>
          </a:p>
        </p:txBody>
      </p:sp>
      <p:pic>
        <p:nvPicPr>
          <p:cNvPr id="8" name="image9.png" descr="C:\Users\VincentLeung\AppData\Local\Microsoft\Windows\Temporary Internet Files\Content.IE5\COKHN5CI\1440776854[1].png"/>
          <p:cNvPicPr>
            <a:picLocks noChangeAspect="1"/>
          </p:cNvPicPr>
          <p:nvPr/>
        </p:nvPicPr>
        <p:blipFill>
          <a:blip r:embed="rId2">
            <a:extLst/>
          </a:blip>
          <a:stretch>
            <a:fillRect/>
          </a:stretch>
        </p:blipFill>
        <p:spPr>
          <a:xfrm>
            <a:off x="637428" y="2700000"/>
            <a:ext cx="2884748" cy="2873443"/>
          </a:xfrm>
          <a:prstGeom prst="rect">
            <a:avLst/>
          </a:prstGeom>
          <a:ln w="12700">
            <a:miter lim="400000"/>
          </a:ln>
        </p:spPr>
      </p:pic>
    </p:spTree>
    <p:extLst>
      <p:ext uri="{BB962C8B-B14F-4D97-AF65-F5344CB8AC3E}">
        <p14:creationId xmlns:p14="http://schemas.microsoft.com/office/powerpoint/2010/main" val="146765300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Shape 219"/>
          <p:cNvSpPr>
            <a:spLocks noGrp="1"/>
          </p:cNvSpPr>
          <p:nvPr>
            <p:ph type="body" sz="quarter" idx="13"/>
          </p:nvPr>
        </p:nvSpPr>
        <p:spPr>
          <a:prstGeom prst="rect">
            <a:avLst/>
          </a:prstGeom>
          <a:extLst>
            <a:ext uri="{C572A759-6A51-4108-AA02-DFA0A04FC94B}">
              <ma14:wrappingTextBoxFlag xmlns:ma14="http://schemas.microsoft.com/office/mac/drawingml/2011/main" xmlns="" val="1"/>
            </a:ext>
          </a:extLst>
        </p:spPr>
        <p:txBody>
          <a:bodyPr>
            <a:noAutofit/>
          </a:bodyPr>
          <a:lstStyle>
            <a:lvl1pPr marL="0" indent="0">
              <a:lnSpc>
                <a:spcPts val="3400"/>
              </a:lnSpc>
              <a:buSzTx/>
              <a:buNone/>
              <a:defRPr sz="3300"/>
            </a:lvl1pPr>
          </a:lstStyle>
          <a:p>
            <a:r>
              <a:rPr dirty="0"/>
              <a:t>Activity 2: Group </a:t>
            </a:r>
            <a:r>
              <a:rPr dirty="0" smtClean="0"/>
              <a:t>discussion</a:t>
            </a:r>
            <a:endParaRPr lang="en-HK" dirty="0" smtClean="0"/>
          </a:p>
          <a:p>
            <a:r>
              <a:rPr lang="en-GB" dirty="0" smtClean="0"/>
              <a:t>(Matching </a:t>
            </a:r>
            <a:r>
              <a:rPr lang="en-GB" dirty="0"/>
              <a:t>different sources of </a:t>
            </a:r>
            <a:r>
              <a:rPr lang="en-GB" dirty="0" smtClean="0"/>
              <a:t>borrowing)</a:t>
            </a:r>
            <a:endParaRPr lang="en-GB" dirty="0"/>
          </a:p>
        </p:txBody>
      </p:sp>
      <p:sp>
        <p:nvSpPr>
          <p:cNvPr id="218" name="Shape 21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21</a:t>
            </a:fld>
            <a:endParaRPr/>
          </a:p>
        </p:txBody>
      </p:sp>
      <p:sp>
        <p:nvSpPr>
          <p:cNvPr id="5" name="Shape 266"/>
          <p:cNvSpPr txBox="1">
            <a:spLocks/>
          </p:cNvSpPr>
          <p:nvPr/>
        </p:nvSpPr>
        <p:spPr>
          <a:xfrm>
            <a:off x="8252411" y="6314016"/>
            <a:ext cx="159222" cy="152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377"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chemeClr val="accent1"/>
                </a:solidFill>
                <a:effectLst/>
                <a:uFillTx/>
                <a:latin typeface="+mj-lt"/>
                <a:ea typeface="+mj-ea"/>
                <a:cs typeface="+mj-cs"/>
                <a:sym typeface="Calibri"/>
              </a:defRPr>
            </a:lvl1pPr>
            <a:lvl2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2pPr>
            <a:lvl3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3pPr>
            <a:lvl4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4pPr>
            <a:lvl5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5pPr>
            <a:lvl6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6pPr>
            <a:lvl7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7pPr>
            <a:lvl8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8pPr>
            <a:lvl9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9pPr>
          </a:lstStyle>
          <a:p>
            <a:fld id="{86CB4B4D-7CA3-9044-876B-883B54F8677D}" type="slidenum">
              <a:rPr lang="en-GB" smtClean="0"/>
              <a:pPr/>
              <a:t>21</a:t>
            </a:fld>
            <a:endParaRPr lang="en-GB"/>
          </a:p>
        </p:txBody>
      </p:sp>
      <p:pic>
        <p:nvPicPr>
          <p:cNvPr id="7" name="image9.png" descr="C:\Users\VincentLeung\AppData\Local\Microsoft\Windows\Temporary Internet Files\Content.IE5\COKHN5CI\1440776854[1].png"/>
          <p:cNvPicPr>
            <a:picLocks noChangeAspect="1"/>
          </p:cNvPicPr>
          <p:nvPr/>
        </p:nvPicPr>
        <p:blipFill>
          <a:blip r:embed="rId2">
            <a:extLst/>
          </a:blip>
          <a:stretch>
            <a:fillRect/>
          </a:stretch>
        </p:blipFill>
        <p:spPr>
          <a:xfrm>
            <a:off x="637428" y="2700000"/>
            <a:ext cx="2884748" cy="2873443"/>
          </a:xfrm>
          <a:prstGeom prst="rect">
            <a:avLst/>
          </a:prstGeom>
          <a:ln w="12700">
            <a:miter lim="400000"/>
          </a:ln>
        </p:spPr>
      </p:pic>
      <p:sp>
        <p:nvSpPr>
          <p:cNvPr id="8" name="Shape 276"/>
          <p:cNvSpPr/>
          <p:nvPr/>
        </p:nvSpPr>
        <p:spPr>
          <a:xfrm>
            <a:off x="3729601" y="2362948"/>
            <a:ext cx="4682033" cy="413903"/>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spAutoFit/>
          </a:bodyPr>
          <a:lstStyle/>
          <a:p>
            <a:pPr defTabSz="685800">
              <a:lnSpc>
                <a:spcPct val="90000"/>
              </a:lnSpc>
              <a:spcBef>
                <a:spcPts val="700"/>
              </a:spcBef>
              <a:defRPr sz="2100">
                <a:solidFill>
                  <a:schemeClr val="accent1"/>
                </a:solidFill>
                <a:latin typeface="Calibri Light"/>
                <a:ea typeface="Calibri Light"/>
                <a:cs typeface="Calibri Light"/>
                <a:sym typeface="Calibri Light"/>
              </a:defRPr>
            </a:pPr>
            <a:endParaRPr lang="en-US" dirty="0" smtClean="0">
              <a:solidFill>
                <a:srgbClr val="00B0F0"/>
              </a:solidFill>
            </a:endParaRPr>
          </a:p>
        </p:txBody>
      </p:sp>
      <p:sp>
        <p:nvSpPr>
          <p:cNvPr id="2" name="TextBox 1"/>
          <p:cNvSpPr txBox="1"/>
          <p:nvPr/>
        </p:nvSpPr>
        <p:spPr>
          <a:xfrm>
            <a:off x="3664919" y="2466063"/>
            <a:ext cx="5040931" cy="406777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nSpc>
                <a:spcPts val="2600"/>
              </a:lnSpc>
              <a:spcAft>
                <a:spcPts val="600"/>
              </a:spcAft>
            </a:pPr>
            <a:r>
              <a:rPr lang="en-US" sz="2100" b="1" dirty="0" smtClean="0">
                <a:solidFill>
                  <a:schemeClr val="accent1"/>
                </a:solidFill>
                <a:latin typeface="Calibri Light" panose="020F0302020204030204" pitchFamily="34" charset="0"/>
                <a:cs typeface="Calibri Light" panose="020F0302020204030204" pitchFamily="34" charset="0"/>
              </a:rPr>
              <a:t>Reasons</a:t>
            </a:r>
            <a:r>
              <a:rPr lang="en-US" sz="2100" b="1" dirty="0">
                <a:solidFill>
                  <a:schemeClr val="accent1"/>
                </a:solidFill>
                <a:latin typeface="Calibri Light" panose="020F0302020204030204" pitchFamily="34" charset="0"/>
                <a:cs typeface="Calibri Light" panose="020F0302020204030204" pitchFamily="34" charset="0"/>
              </a:rPr>
              <a:t>:</a:t>
            </a:r>
          </a:p>
          <a:p>
            <a:pPr>
              <a:lnSpc>
                <a:spcPts val="2600"/>
              </a:lnSpc>
              <a:spcAft>
                <a:spcPts val="600"/>
              </a:spcAft>
            </a:pPr>
            <a:r>
              <a:rPr lang="en-US" sz="2100" dirty="0">
                <a:solidFill>
                  <a:srgbClr val="00C1D5"/>
                </a:solidFill>
                <a:latin typeface="Calibri Light" panose="020F0302020204030204" pitchFamily="34" charset="0"/>
                <a:cs typeface="Calibri Light" panose="020F0302020204030204" pitchFamily="34" charset="0"/>
              </a:rPr>
              <a:t>Borrowing is the only viable option if a family member is in urgent need of money and does not have insurance or emergency </a:t>
            </a:r>
            <a:r>
              <a:rPr lang="en-US" sz="2100" dirty="0" smtClean="0">
                <a:solidFill>
                  <a:srgbClr val="00C1D5"/>
                </a:solidFill>
                <a:latin typeface="Calibri Light" panose="020F0302020204030204" pitchFamily="34" charset="0"/>
                <a:cs typeface="Calibri Light" panose="020F0302020204030204" pitchFamily="34" charset="0"/>
              </a:rPr>
              <a:t>funds.</a:t>
            </a:r>
            <a:endParaRPr lang="en-US" sz="2100" dirty="0">
              <a:solidFill>
                <a:srgbClr val="00C1D5"/>
              </a:solidFill>
              <a:latin typeface="Calibri Light" panose="020F0302020204030204" pitchFamily="34" charset="0"/>
              <a:cs typeface="Calibri Light" panose="020F0302020204030204" pitchFamily="34" charset="0"/>
            </a:endParaRPr>
          </a:p>
          <a:p>
            <a:pPr>
              <a:lnSpc>
                <a:spcPts val="2600"/>
              </a:lnSpc>
              <a:spcAft>
                <a:spcPts val="600"/>
              </a:spcAft>
            </a:pPr>
            <a:r>
              <a:rPr lang="en-GB" sz="2100" b="1" dirty="0" smtClean="0">
                <a:solidFill>
                  <a:srgbClr val="00C1D5"/>
                </a:solidFill>
                <a:latin typeface="Calibri Light" panose="020F0302020204030204" pitchFamily="34" charset="0"/>
                <a:cs typeface="Calibri Light" panose="020F0302020204030204" pitchFamily="34" charset="0"/>
              </a:rPr>
              <a:t>or</a:t>
            </a:r>
          </a:p>
          <a:p>
            <a:pPr>
              <a:lnSpc>
                <a:spcPts val="2600"/>
              </a:lnSpc>
              <a:spcAft>
                <a:spcPts val="600"/>
              </a:spcAft>
            </a:pPr>
            <a:r>
              <a:rPr lang="en-GB" sz="2100" dirty="0" smtClean="0">
                <a:solidFill>
                  <a:srgbClr val="00C1D5"/>
                </a:solidFill>
                <a:latin typeface="Calibri Light" panose="020F0302020204030204" pitchFamily="34" charset="0"/>
                <a:cs typeface="Calibri Light" panose="020F0302020204030204" pitchFamily="34" charset="0"/>
              </a:rPr>
              <a:t>Borrowing </a:t>
            </a:r>
            <a:r>
              <a:rPr lang="en-GB" sz="2100" dirty="0">
                <a:solidFill>
                  <a:srgbClr val="00C1D5"/>
                </a:solidFill>
                <a:latin typeface="Calibri Light" panose="020F0302020204030204" pitchFamily="34" charset="0"/>
                <a:cs typeface="Calibri Light" panose="020F0302020204030204" pitchFamily="34" charset="0"/>
              </a:rPr>
              <a:t>is not needed if there are sufficient savings to cover the surgery cost, medical insurance has been purchased, medical fee subsidy is provided by public hospital, or subsidy from the Community Care Fund has been approved</a:t>
            </a:r>
            <a:r>
              <a:rPr lang="en-GB" sz="2100" dirty="0" smtClean="0">
                <a:solidFill>
                  <a:srgbClr val="00C1D5"/>
                </a:solidFill>
                <a:latin typeface="Calibri Light" panose="020F0302020204030204" pitchFamily="34" charset="0"/>
                <a:cs typeface="Calibri Light" panose="020F0302020204030204" pitchFamily="34" charset="0"/>
              </a:rPr>
              <a:t>.</a:t>
            </a:r>
            <a:endParaRPr lang="en-GB" sz="2100" dirty="0">
              <a:solidFill>
                <a:srgbClr val="00C1D5"/>
              </a:solidFill>
              <a:latin typeface="Calibri Light" panose="020F0302020204030204" pitchFamily="34" charset="0"/>
              <a:cs typeface="Calibri Light" panose="020F0302020204030204" pitchFamily="34" charset="0"/>
            </a:endParaRPr>
          </a:p>
        </p:txBody>
      </p:sp>
      <p:sp>
        <p:nvSpPr>
          <p:cNvPr id="10" name="Shape 265"/>
          <p:cNvSpPr txBox="1">
            <a:spLocks/>
          </p:cNvSpPr>
          <p:nvPr/>
        </p:nvSpPr>
        <p:spPr>
          <a:xfrm>
            <a:off x="735468" y="1872000"/>
            <a:ext cx="7679267" cy="11816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marL="0" marR="0" indent="0" algn="l" defTabSz="719965" rtl="0" latinLnBrk="0">
              <a:lnSpc>
                <a:spcPts val="2100"/>
              </a:lnSpc>
              <a:spcBef>
                <a:spcPts val="800"/>
              </a:spcBef>
              <a:spcAft>
                <a:spcPts val="0"/>
              </a:spcAft>
              <a:buClrTx/>
              <a:buSzTx/>
              <a:buFont typeface="Arial"/>
              <a:buNone/>
              <a:tabLst/>
              <a:defRPr sz="2100" b="0" i="0" u="none" strike="noStrike" cap="none" spc="0" baseline="0">
                <a:ln>
                  <a:noFill/>
                </a:ln>
                <a:solidFill>
                  <a:schemeClr val="accent1"/>
                </a:solidFill>
                <a:uFillTx/>
                <a:latin typeface="Calibri Light"/>
                <a:ea typeface="Calibri Light"/>
                <a:cs typeface="Calibri Light"/>
                <a:sym typeface="Calibri Light"/>
              </a:defRPr>
            </a:lvl1pPr>
            <a:lvl2pPr marL="723881" marR="0" indent="-266692"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2pPr>
            <a:lvl3pPr marL="1234407" marR="0" indent="-320031"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3pPr>
            <a:lvl4pPr marL="1727156" marR="0" indent="-355590"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4pPr>
            <a:lvl5pPr marL="2184344" marR="0" indent="-355589"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5pPr>
            <a:lvl6pPr marL="2641532" marR="0" indent="-355589"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6pPr>
            <a:lvl7pPr marL="3098721" marR="0" indent="-355589"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7pPr>
            <a:lvl8pPr marL="3555910" marR="0" indent="-355589"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8pPr>
            <a:lvl9pPr marL="4013098" marR="0" indent="-355589"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9pPr>
          </a:lstStyle>
          <a:p>
            <a:pPr marL="1257300" indent="-1257300" hangingPunct="1">
              <a:lnSpc>
                <a:spcPts val="2600"/>
              </a:lnSpc>
              <a:spcBef>
                <a:spcPts val="0"/>
              </a:spcBef>
              <a:spcAft>
                <a:spcPts val="600"/>
              </a:spcAft>
            </a:pPr>
            <a:r>
              <a:rPr lang="en-US" b="1" dirty="0" smtClean="0"/>
              <a:t>Situation 2: A family member has been injured in a car accident and urgently needs a large amount of money for surgery.</a:t>
            </a:r>
            <a:endParaRPr lang="en-US" b="1" dirty="0"/>
          </a:p>
        </p:txBody>
      </p:sp>
    </p:spTree>
    <p:extLst>
      <p:ext uri="{BB962C8B-B14F-4D97-AF65-F5344CB8AC3E}">
        <p14:creationId xmlns:p14="http://schemas.microsoft.com/office/powerpoint/2010/main" val="177878721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Shape 219"/>
          <p:cNvSpPr>
            <a:spLocks noGrp="1"/>
          </p:cNvSpPr>
          <p:nvPr>
            <p:ph type="body" sz="quarter" idx="13"/>
          </p:nvPr>
        </p:nvSpPr>
        <p:spPr>
          <a:prstGeom prst="rect">
            <a:avLst/>
          </a:prstGeom>
          <a:extLst>
            <a:ext uri="{C572A759-6A51-4108-AA02-DFA0A04FC94B}">
              <ma14:wrappingTextBoxFlag xmlns:ma14="http://schemas.microsoft.com/office/mac/drawingml/2011/main" xmlns="" val="1"/>
            </a:ext>
          </a:extLst>
        </p:spPr>
        <p:txBody>
          <a:bodyPr>
            <a:noAutofit/>
          </a:bodyPr>
          <a:lstStyle>
            <a:lvl1pPr marL="0" indent="0">
              <a:lnSpc>
                <a:spcPts val="3400"/>
              </a:lnSpc>
              <a:buSzTx/>
              <a:buNone/>
              <a:defRPr sz="3300"/>
            </a:lvl1pPr>
          </a:lstStyle>
          <a:p>
            <a:r>
              <a:rPr dirty="0"/>
              <a:t>Activity 2: Group </a:t>
            </a:r>
            <a:r>
              <a:rPr dirty="0" smtClean="0"/>
              <a:t>discussion</a:t>
            </a:r>
            <a:endParaRPr lang="en-HK" dirty="0" smtClean="0"/>
          </a:p>
          <a:p>
            <a:r>
              <a:rPr lang="en-GB" dirty="0" smtClean="0"/>
              <a:t>(Matching </a:t>
            </a:r>
            <a:r>
              <a:rPr lang="en-GB" dirty="0"/>
              <a:t>different sources of </a:t>
            </a:r>
            <a:r>
              <a:rPr lang="en-GB" dirty="0" smtClean="0"/>
              <a:t>borrowing)</a:t>
            </a:r>
            <a:endParaRPr lang="en-GB" dirty="0"/>
          </a:p>
        </p:txBody>
      </p:sp>
      <p:sp>
        <p:nvSpPr>
          <p:cNvPr id="218" name="Shape 21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22</a:t>
            </a:fld>
            <a:endParaRPr/>
          </a:p>
        </p:txBody>
      </p:sp>
      <p:sp>
        <p:nvSpPr>
          <p:cNvPr id="4" name="Shape 279"/>
          <p:cNvSpPr>
            <a:spLocks noGrp="1"/>
          </p:cNvSpPr>
          <p:nvPr>
            <p:ph type="body" sz="quarter" idx="1"/>
          </p:nvPr>
        </p:nvSpPr>
        <p:spPr>
          <a:xfrm>
            <a:off x="732367" y="1872000"/>
            <a:ext cx="7679267" cy="1216126"/>
          </a:xfrm>
          <a:prstGeom prst="rect">
            <a:avLst/>
          </a:prstGeom>
        </p:spPr>
        <p:txBody>
          <a:bodyPr/>
          <a:lstStyle>
            <a:lvl1pPr marL="0" indent="0" defTabSz="719965">
              <a:lnSpc>
                <a:spcPts val="2100"/>
              </a:lnSpc>
              <a:spcBef>
                <a:spcPts val="800"/>
              </a:spcBef>
              <a:buSzTx/>
              <a:buNone/>
              <a:defRPr sz="2100">
                <a:solidFill>
                  <a:schemeClr val="accent1"/>
                </a:solidFill>
                <a:latin typeface="Calibri Light"/>
                <a:ea typeface="Calibri Light"/>
                <a:cs typeface="Calibri Light"/>
                <a:sym typeface="Calibri Light"/>
              </a:defRPr>
            </a:lvl1pPr>
          </a:lstStyle>
          <a:p>
            <a:pPr marL="1257300" indent="-1257300">
              <a:lnSpc>
                <a:spcPts val="2600"/>
              </a:lnSpc>
              <a:spcBef>
                <a:spcPts val="0"/>
              </a:spcBef>
              <a:spcAft>
                <a:spcPts val="600"/>
              </a:spcAft>
            </a:pPr>
            <a:r>
              <a:rPr b="1" dirty="0"/>
              <a:t>Situation 3: A family travels to Thailand for a four-day holiday and </a:t>
            </a:r>
            <a:r>
              <a:rPr b="1" dirty="0" smtClean="0"/>
              <a:t>needs</a:t>
            </a:r>
            <a:r>
              <a:rPr lang="en-US" b="1" dirty="0"/>
              <a:t> </a:t>
            </a:r>
            <a:r>
              <a:rPr b="1" dirty="0" smtClean="0"/>
              <a:t>to </a:t>
            </a:r>
            <a:r>
              <a:rPr b="1" dirty="0"/>
              <a:t>pay for the hotel fee and shopping.</a:t>
            </a:r>
          </a:p>
        </p:txBody>
      </p:sp>
      <p:sp>
        <p:nvSpPr>
          <p:cNvPr id="5" name="Shape 280"/>
          <p:cNvSpPr txBox="1">
            <a:spLocks/>
          </p:cNvSpPr>
          <p:nvPr/>
        </p:nvSpPr>
        <p:spPr>
          <a:xfrm>
            <a:off x="8252411" y="6314016"/>
            <a:ext cx="159222" cy="152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377"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chemeClr val="accent1"/>
                </a:solidFill>
                <a:effectLst/>
                <a:uFillTx/>
                <a:latin typeface="+mj-lt"/>
                <a:ea typeface="+mj-ea"/>
                <a:cs typeface="+mj-cs"/>
                <a:sym typeface="Calibri"/>
              </a:defRPr>
            </a:lvl1pPr>
            <a:lvl2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2pPr>
            <a:lvl3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3pPr>
            <a:lvl4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4pPr>
            <a:lvl5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5pPr>
            <a:lvl6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6pPr>
            <a:lvl7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7pPr>
            <a:lvl8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8pPr>
            <a:lvl9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9pPr>
          </a:lstStyle>
          <a:p>
            <a:fld id="{86CB4B4D-7CA3-9044-876B-883B54F8677D}" type="slidenum">
              <a:rPr lang="en-GB" smtClean="0"/>
              <a:pPr/>
              <a:t>22</a:t>
            </a:fld>
            <a:endParaRPr lang="en-GB"/>
          </a:p>
        </p:txBody>
      </p:sp>
      <p:sp>
        <p:nvSpPr>
          <p:cNvPr id="6" name="Shape 283"/>
          <p:cNvSpPr/>
          <p:nvPr/>
        </p:nvSpPr>
        <p:spPr>
          <a:xfrm>
            <a:off x="3569309" y="2625942"/>
            <a:ext cx="4682967" cy="2085707"/>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spAutoFit/>
          </a:bodyPr>
          <a:lstStyle/>
          <a:p>
            <a:pPr defTabSz="685800">
              <a:lnSpc>
                <a:spcPts val="2600"/>
              </a:lnSpc>
              <a:spcAft>
                <a:spcPts val="600"/>
              </a:spcAft>
              <a:defRPr sz="2100">
                <a:solidFill>
                  <a:schemeClr val="accent1"/>
                </a:solidFill>
                <a:latin typeface="Calibri Light"/>
                <a:ea typeface="Calibri Light"/>
                <a:cs typeface="Calibri Light"/>
                <a:sym typeface="Calibri Light"/>
              </a:defRPr>
            </a:pPr>
            <a:r>
              <a:rPr b="1" dirty="0"/>
              <a:t>Suitable </a:t>
            </a:r>
            <a:r>
              <a:rPr b="1" dirty="0" smtClean="0"/>
              <a:t>ways </a:t>
            </a:r>
            <a:r>
              <a:rPr b="1" dirty="0"/>
              <a:t>of borrowing: </a:t>
            </a:r>
          </a:p>
          <a:p>
            <a:pPr defTabSz="685800">
              <a:lnSpc>
                <a:spcPts val="2600"/>
              </a:lnSpc>
              <a:spcAft>
                <a:spcPts val="600"/>
              </a:spcAft>
              <a:defRPr sz="2100">
                <a:solidFill>
                  <a:srgbClr val="00C1D5"/>
                </a:solidFill>
                <a:latin typeface="Calibri Light"/>
                <a:ea typeface="Calibri Light"/>
                <a:cs typeface="Calibri Light"/>
                <a:sym typeface="Calibri Light"/>
              </a:defRPr>
            </a:pPr>
            <a:r>
              <a:rPr lang="en-US" dirty="0"/>
              <a:t>C</a:t>
            </a:r>
            <a:r>
              <a:rPr dirty="0" smtClean="0"/>
              <a:t>redit card </a:t>
            </a:r>
            <a:endParaRPr lang="en-US" dirty="0" smtClean="0"/>
          </a:p>
          <a:p>
            <a:pPr defTabSz="685800">
              <a:lnSpc>
                <a:spcPts val="2600"/>
              </a:lnSpc>
              <a:spcAft>
                <a:spcPts val="600"/>
              </a:spcAft>
              <a:defRPr sz="2100">
                <a:solidFill>
                  <a:srgbClr val="00C1D5"/>
                </a:solidFill>
                <a:latin typeface="Calibri Light"/>
                <a:ea typeface="Calibri Light"/>
                <a:cs typeface="Calibri Light"/>
                <a:sym typeface="Calibri Light"/>
              </a:defRPr>
            </a:pPr>
            <a:r>
              <a:rPr b="1" dirty="0" smtClean="0"/>
              <a:t>or</a:t>
            </a:r>
            <a:r>
              <a:rPr dirty="0" smtClean="0"/>
              <a:t> </a:t>
            </a:r>
            <a:endParaRPr lang="en-US" dirty="0" smtClean="0"/>
          </a:p>
          <a:p>
            <a:pPr defTabSz="685800">
              <a:lnSpc>
                <a:spcPts val="2600"/>
              </a:lnSpc>
              <a:spcAft>
                <a:spcPts val="600"/>
              </a:spcAft>
              <a:defRPr sz="2100">
                <a:solidFill>
                  <a:srgbClr val="00C1D5"/>
                </a:solidFill>
                <a:latin typeface="Calibri Light"/>
                <a:ea typeface="Calibri Light"/>
                <a:cs typeface="Calibri Light"/>
                <a:sym typeface="Calibri Light"/>
              </a:defRPr>
            </a:pPr>
            <a:r>
              <a:rPr lang="en-US" dirty="0" smtClean="0"/>
              <a:t>N</a:t>
            </a:r>
            <a:r>
              <a:rPr dirty="0" smtClean="0"/>
              <a:t>o </a:t>
            </a:r>
            <a:r>
              <a:rPr dirty="0"/>
              <a:t>need to </a:t>
            </a:r>
            <a:r>
              <a:rPr dirty="0" smtClean="0"/>
              <a:t>borrow</a:t>
            </a:r>
            <a:endParaRPr lang="en-US" dirty="0" smtClean="0"/>
          </a:p>
          <a:p>
            <a:pPr defTabSz="685800">
              <a:lnSpc>
                <a:spcPts val="2600"/>
              </a:lnSpc>
              <a:spcAft>
                <a:spcPts val="600"/>
              </a:spcAft>
              <a:defRPr sz="2100">
                <a:solidFill>
                  <a:srgbClr val="00C1D5"/>
                </a:solidFill>
                <a:latin typeface="Calibri Light"/>
                <a:ea typeface="Calibri Light"/>
                <a:cs typeface="Calibri Light"/>
                <a:sym typeface="Calibri Light"/>
              </a:defRPr>
            </a:pPr>
            <a:endParaRPr dirty="0"/>
          </a:p>
        </p:txBody>
      </p:sp>
      <p:pic>
        <p:nvPicPr>
          <p:cNvPr id="9" name="image16.jpeg"/>
          <p:cNvPicPr>
            <a:picLocks noChangeAspect="1"/>
          </p:cNvPicPr>
          <p:nvPr/>
        </p:nvPicPr>
        <p:blipFill>
          <a:blip r:embed="rId2">
            <a:extLst/>
          </a:blip>
          <a:stretch>
            <a:fillRect/>
          </a:stretch>
        </p:blipFill>
        <p:spPr>
          <a:xfrm>
            <a:off x="732367" y="2700000"/>
            <a:ext cx="2677584" cy="1998578"/>
          </a:xfrm>
          <a:prstGeom prst="rect">
            <a:avLst/>
          </a:prstGeom>
          <a:ln w="12700">
            <a:miter lim="400000"/>
          </a:ln>
        </p:spPr>
      </p:pic>
    </p:spTree>
    <p:extLst>
      <p:ext uri="{BB962C8B-B14F-4D97-AF65-F5344CB8AC3E}">
        <p14:creationId xmlns:p14="http://schemas.microsoft.com/office/powerpoint/2010/main" val="65199935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Shape 219"/>
          <p:cNvSpPr>
            <a:spLocks noGrp="1"/>
          </p:cNvSpPr>
          <p:nvPr>
            <p:ph type="body" sz="quarter" idx="13"/>
          </p:nvPr>
        </p:nvSpPr>
        <p:spPr>
          <a:prstGeom prst="rect">
            <a:avLst/>
          </a:prstGeom>
          <a:extLst>
            <a:ext uri="{C572A759-6A51-4108-AA02-DFA0A04FC94B}">
              <ma14:wrappingTextBoxFlag xmlns:ma14="http://schemas.microsoft.com/office/mac/drawingml/2011/main" xmlns="" val="1"/>
            </a:ext>
          </a:extLst>
        </p:spPr>
        <p:txBody>
          <a:bodyPr>
            <a:noAutofit/>
          </a:bodyPr>
          <a:lstStyle>
            <a:lvl1pPr marL="0" indent="0">
              <a:lnSpc>
                <a:spcPts val="3400"/>
              </a:lnSpc>
              <a:buSzTx/>
              <a:buNone/>
              <a:defRPr sz="3300"/>
            </a:lvl1pPr>
          </a:lstStyle>
          <a:p>
            <a:r>
              <a:rPr dirty="0"/>
              <a:t>Activity 2: Group </a:t>
            </a:r>
            <a:r>
              <a:rPr dirty="0" smtClean="0"/>
              <a:t>discussion</a:t>
            </a:r>
            <a:endParaRPr lang="en-HK" dirty="0" smtClean="0"/>
          </a:p>
          <a:p>
            <a:r>
              <a:rPr lang="en-GB" dirty="0" smtClean="0"/>
              <a:t>(Matching </a:t>
            </a:r>
            <a:r>
              <a:rPr lang="en-GB" dirty="0"/>
              <a:t>different sources of </a:t>
            </a:r>
            <a:r>
              <a:rPr lang="en-GB" dirty="0" smtClean="0"/>
              <a:t>borrowing)</a:t>
            </a:r>
            <a:endParaRPr lang="en-GB" dirty="0"/>
          </a:p>
        </p:txBody>
      </p:sp>
      <p:sp>
        <p:nvSpPr>
          <p:cNvPr id="218" name="Shape 21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23</a:t>
            </a:fld>
            <a:endParaRPr/>
          </a:p>
        </p:txBody>
      </p:sp>
      <p:sp>
        <p:nvSpPr>
          <p:cNvPr id="5" name="Shape 280"/>
          <p:cNvSpPr txBox="1">
            <a:spLocks/>
          </p:cNvSpPr>
          <p:nvPr/>
        </p:nvSpPr>
        <p:spPr>
          <a:xfrm>
            <a:off x="8252411" y="6314016"/>
            <a:ext cx="159222" cy="152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377"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chemeClr val="accent1"/>
                </a:solidFill>
                <a:effectLst/>
                <a:uFillTx/>
                <a:latin typeface="+mj-lt"/>
                <a:ea typeface="+mj-ea"/>
                <a:cs typeface="+mj-cs"/>
                <a:sym typeface="Calibri"/>
              </a:defRPr>
            </a:lvl1pPr>
            <a:lvl2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2pPr>
            <a:lvl3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3pPr>
            <a:lvl4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4pPr>
            <a:lvl5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5pPr>
            <a:lvl6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6pPr>
            <a:lvl7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7pPr>
            <a:lvl8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8pPr>
            <a:lvl9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9pPr>
          </a:lstStyle>
          <a:p>
            <a:fld id="{86CB4B4D-7CA3-9044-876B-883B54F8677D}" type="slidenum">
              <a:rPr lang="en-GB" smtClean="0"/>
              <a:pPr/>
              <a:t>23</a:t>
            </a:fld>
            <a:endParaRPr lang="en-GB"/>
          </a:p>
        </p:txBody>
      </p:sp>
      <p:pic>
        <p:nvPicPr>
          <p:cNvPr id="7" name="image16.jpeg"/>
          <p:cNvPicPr>
            <a:picLocks noChangeAspect="1"/>
          </p:cNvPicPr>
          <p:nvPr/>
        </p:nvPicPr>
        <p:blipFill>
          <a:blip r:embed="rId2">
            <a:extLst/>
          </a:blip>
          <a:stretch>
            <a:fillRect/>
          </a:stretch>
        </p:blipFill>
        <p:spPr>
          <a:xfrm>
            <a:off x="732367" y="2700000"/>
            <a:ext cx="2677584" cy="1998578"/>
          </a:xfrm>
          <a:prstGeom prst="rect">
            <a:avLst/>
          </a:prstGeom>
          <a:ln w="12700">
            <a:miter lim="400000"/>
          </a:ln>
        </p:spPr>
      </p:pic>
      <p:sp>
        <p:nvSpPr>
          <p:cNvPr id="8" name="Shape 290"/>
          <p:cNvSpPr/>
          <p:nvPr/>
        </p:nvSpPr>
        <p:spPr>
          <a:xfrm>
            <a:off x="3728668" y="2462725"/>
            <a:ext cx="4682967" cy="413903"/>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spAutoFit/>
          </a:bodyPr>
          <a:lstStyle/>
          <a:p>
            <a:pPr defTabSz="685800">
              <a:lnSpc>
                <a:spcPct val="90000"/>
              </a:lnSpc>
              <a:spcBef>
                <a:spcPts val="700"/>
              </a:spcBef>
              <a:defRPr sz="2100">
                <a:solidFill>
                  <a:schemeClr val="accent1"/>
                </a:solidFill>
                <a:latin typeface="Calibri Light"/>
                <a:ea typeface="Calibri Light"/>
                <a:cs typeface="Calibri Light"/>
                <a:sym typeface="Calibri Light"/>
              </a:defRPr>
            </a:pPr>
            <a:endParaRPr dirty="0">
              <a:solidFill>
                <a:srgbClr val="00B0F0"/>
              </a:solidFill>
            </a:endParaRPr>
          </a:p>
        </p:txBody>
      </p:sp>
      <p:sp>
        <p:nvSpPr>
          <p:cNvPr id="9" name="Shape 290"/>
          <p:cNvSpPr/>
          <p:nvPr/>
        </p:nvSpPr>
        <p:spPr>
          <a:xfrm>
            <a:off x="3429696" y="2592000"/>
            <a:ext cx="5438079" cy="4021557"/>
          </a:xfrm>
          <a:prstGeom prst="rect">
            <a:avLst/>
          </a:prstGeom>
          <a:ln w="12700">
            <a:miter lim="400000"/>
          </a:ln>
          <a:extLst>
            <a:ext uri="{C572A759-6A51-4108-AA02-DFA0A04FC94B}">
              <ma14:wrappingTextBoxFlag xmlns:ma14="http://schemas.microsoft.com/office/mac/drawingml/2011/main" xmlns="" val="1"/>
            </a:ext>
          </a:extLst>
        </p:spPr>
        <p:txBody>
          <a:bodyPr wrap="square" lIns="60932" tIns="60932" rIns="60932" bIns="60932">
            <a:spAutoFit/>
          </a:bodyPr>
          <a:lstStyle/>
          <a:p>
            <a:pPr defTabSz="685800">
              <a:lnSpc>
                <a:spcPts val="2600"/>
              </a:lnSpc>
              <a:spcAft>
                <a:spcPts val="600"/>
              </a:spcAft>
              <a:defRPr sz="2100">
                <a:solidFill>
                  <a:srgbClr val="00C1D5"/>
                </a:solidFill>
                <a:latin typeface="Calibri Light"/>
                <a:ea typeface="Calibri Light"/>
                <a:cs typeface="Calibri Light"/>
                <a:sym typeface="Calibri Light"/>
              </a:defRPr>
            </a:pPr>
            <a:r>
              <a:rPr lang="en-US" b="1" dirty="0" smtClean="0">
                <a:solidFill>
                  <a:schemeClr val="accent1"/>
                </a:solidFill>
              </a:rPr>
              <a:t>Reasons</a:t>
            </a:r>
            <a:r>
              <a:rPr lang="en-US" b="1" dirty="0">
                <a:solidFill>
                  <a:schemeClr val="accent1"/>
                </a:solidFill>
              </a:rPr>
              <a:t>:</a:t>
            </a:r>
          </a:p>
          <a:p>
            <a:pPr defTabSz="685800">
              <a:lnSpc>
                <a:spcPts val="2600"/>
              </a:lnSpc>
              <a:spcAft>
                <a:spcPts val="600"/>
              </a:spcAft>
              <a:defRPr sz="2100">
                <a:solidFill>
                  <a:srgbClr val="00C1D5"/>
                </a:solidFill>
                <a:latin typeface="Calibri Light"/>
                <a:ea typeface="Calibri Light"/>
                <a:cs typeface="Calibri Light"/>
                <a:sym typeface="Calibri Light"/>
              </a:defRPr>
            </a:pPr>
            <a:r>
              <a:rPr lang="en-US" dirty="0"/>
              <a:t>As the cost involved in travelling is not high, it can be paid with credit </a:t>
            </a:r>
            <a:r>
              <a:rPr lang="en-US" dirty="0" smtClean="0"/>
              <a:t>cards. </a:t>
            </a:r>
            <a:r>
              <a:rPr lang="en-US" dirty="0"/>
              <a:t>Moreover, if the amount can be repaid on time, credit card interest is lower and bonus points can be earned</a:t>
            </a:r>
            <a:r>
              <a:rPr lang="en-US" dirty="0" smtClean="0"/>
              <a:t>.</a:t>
            </a:r>
          </a:p>
          <a:p>
            <a:pPr defTabSz="685800">
              <a:lnSpc>
                <a:spcPts val="2600"/>
              </a:lnSpc>
              <a:spcAft>
                <a:spcPts val="600"/>
              </a:spcAft>
              <a:defRPr sz="2100">
                <a:solidFill>
                  <a:srgbClr val="00C1D5"/>
                </a:solidFill>
                <a:latin typeface="Calibri Light"/>
                <a:ea typeface="Calibri Light"/>
                <a:cs typeface="Calibri Light"/>
                <a:sym typeface="Calibri Light"/>
              </a:defRPr>
            </a:pPr>
            <a:r>
              <a:rPr lang="en-US" b="1" dirty="0" smtClean="0"/>
              <a:t>or</a:t>
            </a:r>
          </a:p>
          <a:p>
            <a:pPr defTabSz="685800">
              <a:lnSpc>
                <a:spcPts val="2600"/>
              </a:lnSpc>
              <a:spcAft>
                <a:spcPts val="600"/>
              </a:spcAft>
              <a:defRPr sz="2100">
                <a:solidFill>
                  <a:srgbClr val="00C1D5"/>
                </a:solidFill>
                <a:latin typeface="Calibri Light"/>
                <a:ea typeface="Calibri Light"/>
                <a:cs typeface="Calibri Light"/>
                <a:sym typeface="Calibri Light"/>
              </a:defRPr>
            </a:pPr>
            <a:r>
              <a:rPr dirty="0" smtClean="0"/>
              <a:t>If </a:t>
            </a:r>
            <a:r>
              <a:rPr dirty="0"/>
              <a:t>the savings are sufficient to cover </a:t>
            </a:r>
            <a:r>
              <a:rPr lang="en-US" dirty="0" smtClean="0"/>
              <a:t>the </a:t>
            </a:r>
            <a:r>
              <a:rPr dirty="0" smtClean="0"/>
              <a:t>travelling cost </a:t>
            </a:r>
            <a:r>
              <a:rPr dirty="0"/>
              <a:t>or the whole family shares the expenses, borrowing is not needed. If you cannot afford the travelling </a:t>
            </a:r>
            <a:r>
              <a:rPr dirty="0" smtClean="0"/>
              <a:t>cost, </a:t>
            </a:r>
            <a:r>
              <a:rPr dirty="0"/>
              <a:t>shortening the trip or changing the destination can be considered.</a:t>
            </a:r>
          </a:p>
        </p:txBody>
      </p:sp>
      <p:sp>
        <p:nvSpPr>
          <p:cNvPr id="10" name="Shape 279"/>
          <p:cNvSpPr txBox="1">
            <a:spLocks/>
          </p:cNvSpPr>
          <p:nvPr/>
        </p:nvSpPr>
        <p:spPr>
          <a:xfrm>
            <a:off x="732367" y="1872000"/>
            <a:ext cx="7679267" cy="12161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marL="0" marR="0" indent="0" algn="l" defTabSz="719965" rtl="0" latinLnBrk="0">
              <a:lnSpc>
                <a:spcPts val="2100"/>
              </a:lnSpc>
              <a:spcBef>
                <a:spcPts val="800"/>
              </a:spcBef>
              <a:spcAft>
                <a:spcPts val="0"/>
              </a:spcAft>
              <a:buClrTx/>
              <a:buSzTx/>
              <a:buFont typeface="Arial"/>
              <a:buNone/>
              <a:tabLst/>
              <a:defRPr sz="2100" b="0" i="0" u="none" strike="noStrike" cap="none" spc="0" baseline="0">
                <a:ln>
                  <a:noFill/>
                </a:ln>
                <a:solidFill>
                  <a:schemeClr val="accent1"/>
                </a:solidFill>
                <a:uFillTx/>
                <a:latin typeface="Calibri Light"/>
                <a:ea typeface="Calibri Light"/>
                <a:cs typeface="Calibri Light"/>
                <a:sym typeface="Calibri Light"/>
              </a:defRPr>
            </a:lvl1pPr>
            <a:lvl2pPr marL="723881" marR="0" indent="-266692"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2pPr>
            <a:lvl3pPr marL="1234407" marR="0" indent="-320031"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3pPr>
            <a:lvl4pPr marL="1727156" marR="0" indent="-355590"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4pPr>
            <a:lvl5pPr marL="2184344" marR="0" indent="-355589"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5pPr>
            <a:lvl6pPr marL="2641532" marR="0" indent="-355589"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6pPr>
            <a:lvl7pPr marL="3098721" marR="0" indent="-355589"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7pPr>
            <a:lvl8pPr marL="3555910" marR="0" indent="-355589"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8pPr>
            <a:lvl9pPr marL="4013098" marR="0" indent="-355589" algn="l" defTabSz="914377"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9pPr>
          </a:lstStyle>
          <a:p>
            <a:pPr marL="1257300" indent="-1257300" hangingPunct="1">
              <a:lnSpc>
                <a:spcPts val="2600"/>
              </a:lnSpc>
              <a:spcBef>
                <a:spcPts val="0"/>
              </a:spcBef>
              <a:spcAft>
                <a:spcPts val="600"/>
              </a:spcAft>
            </a:pPr>
            <a:r>
              <a:rPr lang="en-US" b="1" dirty="0" smtClean="0"/>
              <a:t>Situation 3: A family travels to Thailand for a four-day holiday and needs to pay for the hotel fee and shopping.</a:t>
            </a:r>
            <a:endParaRPr lang="en-US" b="1" dirty="0"/>
          </a:p>
        </p:txBody>
      </p:sp>
    </p:spTree>
    <p:extLst>
      <p:ext uri="{BB962C8B-B14F-4D97-AF65-F5344CB8AC3E}">
        <p14:creationId xmlns:p14="http://schemas.microsoft.com/office/powerpoint/2010/main" val="31997799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Shape 219"/>
          <p:cNvSpPr>
            <a:spLocks noGrp="1"/>
          </p:cNvSpPr>
          <p:nvPr>
            <p:ph type="body" sz="quarter" idx="13"/>
          </p:nvPr>
        </p:nvSpPr>
        <p:spPr>
          <a:prstGeom prst="rect">
            <a:avLst/>
          </a:prstGeom>
          <a:extLst>
            <a:ext uri="{C572A759-6A51-4108-AA02-DFA0A04FC94B}">
              <ma14:wrappingTextBoxFlag xmlns:ma14="http://schemas.microsoft.com/office/mac/drawingml/2011/main" xmlns="" val="1"/>
            </a:ext>
          </a:extLst>
        </p:spPr>
        <p:txBody>
          <a:bodyPr>
            <a:noAutofit/>
          </a:bodyPr>
          <a:lstStyle>
            <a:lvl1pPr marL="0" indent="0">
              <a:lnSpc>
                <a:spcPts val="3400"/>
              </a:lnSpc>
              <a:buSzTx/>
              <a:buNone/>
              <a:defRPr sz="3300"/>
            </a:lvl1pPr>
          </a:lstStyle>
          <a:p>
            <a:r>
              <a:rPr dirty="0"/>
              <a:t>Activity 2: Group </a:t>
            </a:r>
            <a:r>
              <a:rPr dirty="0" smtClean="0"/>
              <a:t>discussion</a:t>
            </a:r>
            <a:endParaRPr lang="en-HK" dirty="0" smtClean="0"/>
          </a:p>
          <a:p>
            <a:r>
              <a:rPr lang="en-GB" dirty="0" smtClean="0"/>
              <a:t>(Matching </a:t>
            </a:r>
            <a:r>
              <a:rPr lang="en-GB" dirty="0"/>
              <a:t>different sources of </a:t>
            </a:r>
            <a:r>
              <a:rPr lang="en-GB" dirty="0" smtClean="0"/>
              <a:t>borrowing)</a:t>
            </a:r>
            <a:endParaRPr lang="en-GB" dirty="0"/>
          </a:p>
        </p:txBody>
      </p:sp>
      <p:sp>
        <p:nvSpPr>
          <p:cNvPr id="218" name="Shape 21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24</a:t>
            </a:fld>
            <a:endParaRPr/>
          </a:p>
        </p:txBody>
      </p:sp>
      <p:sp>
        <p:nvSpPr>
          <p:cNvPr id="5" name="Shape 280"/>
          <p:cNvSpPr txBox="1">
            <a:spLocks/>
          </p:cNvSpPr>
          <p:nvPr/>
        </p:nvSpPr>
        <p:spPr>
          <a:xfrm>
            <a:off x="8252411" y="6314016"/>
            <a:ext cx="159222" cy="152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377"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chemeClr val="accent1"/>
                </a:solidFill>
                <a:effectLst/>
                <a:uFillTx/>
                <a:latin typeface="+mj-lt"/>
                <a:ea typeface="+mj-ea"/>
                <a:cs typeface="+mj-cs"/>
                <a:sym typeface="Calibri"/>
              </a:defRPr>
            </a:lvl1pPr>
            <a:lvl2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2pPr>
            <a:lvl3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3pPr>
            <a:lvl4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4pPr>
            <a:lvl5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5pPr>
            <a:lvl6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6pPr>
            <a:lvl7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7pPr>
            <a:lvl8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8pPr>
            <a:lvl9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9pPr>
          </a:lstStyle>
          <a:p>
            <a:fld id="{86CB4B4D-7CA3-9044-876B-883B54F8677D}" type="slidenum">
              <a:rPr lang="en-GB" smtClean="0"/>
              <a:pPr/>
              <a:t>24</a:t>
            </a:fld>
            <a:endParaRPr lang="en-GB"/>
          </a:p>
        </p:txBody>
      </p:sp>
      <p:sp>
        <p:nvSpPr>
          <p:cNvPr id="10" name="Shape 293"/>
          <p:cNvSpPr>
            <a:spLocks noGrp="1"/>
          </p:cNvSpPr>
          <p:nvPr>
            <p:ph type="body" sz="quarter" idx="1"/>
          </p:nvPr>
        </p:nvSpPr>
        <p:spPr>
          <a:xfrm>
            <a:off x="732367" y="1872000"/>
            <a:ext cx="7679267" cy="1009093"/>
          </a:xfrm>
          <a:prstGeom prst="rect">
            <a:avLst/>
          </a:prstGeom>
        </p:spPr>
        <p:txBody>
          <a:bodyPr/>
          <a:lstStyle>
            <a:lvl1pPr marL="0" indent="0" defTabSz="719965">
              <a:lnSpc>
                <a:spcPts val="2100"/>
              </a:lnSpc>
              <a:spcBef>
                <a:spcPts val="800"/>
              </a:spcBef>
              <a:buSzTx/>
              <a:buNone/>
              <a:defRPr sz="2100">
                <a:solidFill>
                  <a:schemeClr val="accent1"/>
                </a:solidFill>
                <a:latin typeface="Calibri Light"/>
                <a:ea typeface="Calibri Light"/>
                <a:cs typeface="Calibri Light"/>
                <a:sym typeface="Calibri Light"/>
              </a:defRPr>
            </a:lvl1pPr>
          </a:lstStyle>
          <a:p>
            <a:r>
              <a:rPr b="1" dirty="0"/>
              <a:t>Situation 4: Lost all cash while </a:t>
            </a:r>
            <a:r>
              <a:rPr b="1" dirty="0" smtClean="0"/>
              <a:t>trave</a:t>
            </a:r>
            <a:r>
              <a:rPr lang="en-US" b="1" dirty="0"/>
              <a:t>l</a:t>
            </a:r>
            <a:r>
              <a:rPr b="1" dirty="0" smtClean="0"/>
              <a:t>ling</a:t>
            </a:r>
            <a:r>
              <a:rPr b="1" dirty="0"/>
              <a:t>, and the use of credit card is </a:t>
            </a:r>
            <a:r>
              <a:rPr b="1" dirty="0" smtClean="0"/>
              <a:t>not</a:t>
            </a:r>
            <a:endParaRPr lang="en-US" b="1" dirty="0" smtClean="0"/>
          </a:p>
          <a:p>
            <a:pPr marL="1257300">
              <a:lnSpc>
                <a:spcPts val="2600"/>
              </a:lnSpc>
              <a:spcBef>
                <a:spcPts val="0"/>
              </a:spcBef>
              <a:spcAft>
                <a:spcPts val="600"/>
              </a:spcAft>
            </a:pPr>
            <a:r>
              <a:rPr b="1" dirty="0" smtClean="0"/>
              <a:t>popular </a:t>
            </a:r>
            <a:r>
              <a:rPr b="1" dirty="0"/>
              <a:t>in the travelling </a:t>
            </a:r>
            <a:r>
              <a:rPr b="1" dirty="0" smtClean="0"/>
              <a:t>country</a:t>
            </a:r>
            <a:r>
              <a:rPr lang="en-US" b="1" dirty="0" smtClean="0"/>
              <a:t>.</a:t>
            </a:r>
            <a:endParaRPr b="1" dirty="0"/>
          </a:p>
        </p:txBody>
      </p:sp>
      <p:sp>
        <p:nvSpPr>
          <p:cNvPr id="11" name="Shape 294"/>
          <p:cNvSpPr txBox="1">
            <a:spLocks/>
          </p:cNvSpPr>
          <p:nvPr/>
        </p:nvSpPr>
        <p:spPr>
          <a:xfrm>
            <a:off x="8252411" y="6314016"/>
            <a:ext cx="159222" cy="1524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b">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377"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chemeClr val="accent1"/>
                </a:solidFill>
                <a:effectLst/>
                <a:uFillTx/>
                <a:latin typeface="+mj-lt"/>
                <a:ea typeface="+mj-ea"/>
                <a:cs typeface="+mj-cs"/>
                <a:sym typeface="Calibri"/>
              </a:defRPr>
            </a:lvl1pPr>
            <a:lvl2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2pPr>
            <a:lvl3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3pPr>
            <a:lvl4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4pPr>
            <a:lvl5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5pPr>
            <a:lvl6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6pPr>
            <a:lvl7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7pPr>
            <a:lvl8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8pPr>
            <a:lvl9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lvl9pPr>
          </a:lstStyle>
          <a:p>
            <a:fld id="{86CB4B4D-7CA3-9044-876B-883B54F8677D}" type="slidenum">
              <a:rPr lang="en-GB" smtClean="0"/>
              <a:pPr/>
              <a:t>24</a:t>
            </a:fld>
            <a:endParaRPr lang="en-GB"/>
          </a:p>
        </p:txBody>
      </p:sp>
      <p:sp>
        <p:nvSpPr>
          <p:cNvPr id="12" name="Shape 297"/>
          <p:cNvSpPr/>
          <p:nvPr/>
        </p:nvSpPr>
        <p:spPr>
          <a:xfrm>
            <a:off x="3855563" y="2592000"/>
            <a:ext cx="4570002" cy="4021557"/>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spAutoFit/>
          </a:bodyPr>
          <a:lstStyle/>
          <a:p>
            <a:pPr defTabSz="685800">
              <a:lnSpc>
                <a:spcPts val="2600"/>
              </a:lnSpc>
              <a:spcAft>
                <a:spcPts val="600"/>
              </a:spcAft>
              <a:defRPr sz="2100">
                <a:solidFill>
                  <a:schemeClr val="accent1"/>
                </a:solidFill>
                <a:latin typeface="Calibri Light"/>
                <a:ea typeface="Calibri Light"/>
                <a:cs typeface="Calibri Light"/>
                <a:sym typeface="Calibri Light"/>
              </a:defRPr>
            </a:pPr>
            <a:r>
              <a:rPr b="1" dirty="0"/>
              <a:t>Suitable </a:t>
            </a:r>
            <a:r>
              <a:rPr b="1" dirty="0" smtClean="0"/>
              <a:t>way </a:t>
            </a:r>
            <a:r>
              <a:rPr b="1" dirty="0"/>
              <a:t>of borrowing</a:t>
            </a:r>
            <a:r>
              <a:rPr b="1" dirty="0" smtClean="0"/>
              <a:t>:</a:t>
            </a:r>
            <a:endParaRPr lang="en-US" b="1" dirty="0" smtClean="0"/>
          </a:p>
          <a:p>
            <a:pPr defTabSz="685800">
              <a:lnSpc>
                <a:spcPts val="2600"/>
              </a:lnSpc>
              <a:spcAft>
                <a:spcPts val="600"/>
              </a:spcAft>
              <a:defRPr sz="2100">
                <a:solidFill>
                  <a:schemeClr val="accent1"/>
                </a:solidFill>
                <a:latin typeface="Calibri Light"/>
                <a:ea typeface="Calibri Light"/>
                <a:cs typeface="Calibri Light"/>
                <a:sym typeface="Calibri Light"/>
              </a:defRPr>
            </a:pPr>
            <a:r>
              <a:rPr lang="en-US" dirty="0" smtClean="0">
                <a:solidFill>
                  <a:srgbClr val="00C1D5"/>
                </a:solidFill>
              </a:rPr>
              <a:t>C</a:t>
            </a:r>
            <a:r>
              <a:rPr dirty="0" smtClean="0">
                <a:solidFill>
                  <a:srgbClr val="00C1D5"/>
                </a:solidFill>
              </a:rPr>
              <a:t>ash advance</a:t>
            </a:r>
            <a:endParaRPr lang="en-US" b="1" dirty="0" smtClean="0"/>
          </a:p>
          <a:p>
            <a:pPr defTabSz="685800">
              <a:lnSpc>
                <a:spcPts val="2600"/>
              </a:lnSpc>
              <a:spcAft>
                <a:spcPts val="600"/>
              </a:spcAft>
              <a:defRPr sz="2100">
                <a:solidFill>
                  <a:schemeClr val="accent1"/>
                </a:solidFill>
                <a:latin typeface="Calibri Light"/>
                <a:ea typeface="Calibri Light"/>
                <a:cs typeface="Calibri Light"/>
                <a:sym typeface="Calibri Light"/>
              </a:defRPr>
            </a:pPr>
            <a:r>
              <a:rPr b="1" dirty="0" smtClean="0"/>
              <a:t>Reason</a:t>
            </a:r>
            <a:r>
              <a:rPr b="1" dirty="0"/>
              <a:t>:</a:t>
            </a:r>
          </a:p>
          <a:p>
            <a:pPr defTabSz="685800">
              <a:lnSpc>
                <a:spcPts val="2600"/>
              </a:lnSpc>
              <a:spcAft>
                <a:spcPts val="600"/>
              </a:spcAft>
              <a:defRPr sz="2100">
                <a:solidFill>
                  <a:srgbClr val="00C1D5"/>
                </a:solidFill>
                <a:latin typeface="Calibri Light"/>
                <a:ea typeface="Calibri Light"/>
                <a:cs typeface="Calibri Light"/>
                <a:sym typeface="Calibri Light"/>
              </a:defRPr>
            </a:pPr>
            <a:r>
              <a:rPr dirty="0"/>
              <a:t>A cash advance is the only viable option because it is not possible to pay with credit cards and there is an urgent need of money when travelling abroad. However, even the bank accepts the cash advance withdrawal, the borrower will have to pay the bank handling fees and interests afterwards.</a:t>
            </a:r>
          </a:p>
        </p:txBody>
      </p:sp>
      <p:pic>
        <p:nvPicPr>
          <p:cNvPr id="13" name="image17.jpeg"/>
          <p:cNvPicPr>
            <a:picLocks noChangeAspect="1"/>
          </p:cNvPicPr>
          <p:nvPr/>
        </p:nvPicPr>
        <p:blipFill>
          <a:blip r:embed="rId2">
            <a:extLst/>
          </a:blip>
          <a:stretch>
            <a:fillRect/>
          </a:stretch>
        </p:blipFill>
        <p:spPr>
          <a:xfrm>
            <a:off x="732363" y="2700000"/>
            <a:ext cx="3109267" cy="1749027"/>
          </a:xfrm>
          <a:prstGeom prst="rect">
            <a:avLst/>
          </a:prstGeom>
          <a:ln w="12700">
            <a:miter lim="400000"/>
          </a:ln>
        </p:spPr>
      </p:pic>
    </p:spTree>
    <p:extLst>
      <p:ext uri="{BB962C8B-B14F-4D97-AF65-F5344CB8AC3E}">
        <p14:creationId xmlns:p14="http://schemas.microsoft.com/office/powerpoint/2010/main" val="426609600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xEl>
                                              <p:pRg st="1" end="1"/>
                                            </p:txEl>
                                          </p:spTgt>
                                        </p:tgtEl>
                                        <p:attrNameLst>
                                          <p:attrName>style.visibility</p:attrName>
                                        </p:attrNameLst>
                                      </p:cBhvr>
                                      <p:to>
                                        <p:strVal val="visible"/>
                                      </p:to>
                                    </p:set>
                                    <p:animEffect transition="in" filter="fade">
                                      <p:cBhvr>
                                        <p:cTn id="10" dur="500"/>
                                        <p:tgtEl>
                                          <p:spTgt spid="1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animEffect transition="in" filter="fade">
                                      <p:cBhvr>
                                        <p:cTn id="15" dur="500"/>
                                        <p:tgtEl>
                                          <p:spTgt spid="12">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xEl>
                                              <p:pRg st="3" end="3"/>
                                            </p:txEl>
                                          </p:spTgt>
                                        </p:tgtEl>
                                        <p:attrNameLst>
                                          <p:attrName>style.visibility</p:attrName>
                                        </p:attrNameLst>
                                      </p:cBhvr>
                                      <p:to>
                                        <p:strVal val="visible"/>
                                      </p:to>
                                    </p:set>
                                    <p:animEffect transition="in" filter="fade">
                                      <p:cBhvr>
                                        <p:cTn id="18" dur="500"/>
                                        <p:tgtEl>
                                          <p:spTgt spid="1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Shape 219"/>
          <p:cNvSpPr>
            <a:spLocks noGrp="1"/>
          </p:cNvSpPr>
          <p:nvPr>
            <p:ph type="body" sz="quarter" idx="13"/>
          </p:nvPr>
        </p:nvSpPr>
        <p:spPr>
          <a:prstGeom prst="rect">
            <a:avLst/>
          </a:prstGeom>
          <a:extLst>
            <a:ext uri="{C572A759-6A51-4108-AA02-DFA0A04FC94B}">
              <ma14:wrappingTextBoxFlag xmlns:ma14="http://schemas.microsoft.com/office/mac/drawingml/2011/main" xmlns="" val="1"/>
            </a:ext>
          </a:extLst>
        </p:spPr>
        <p:txBody>
          <a:bodyPr>
            <a:noAutofit/>
          </a:bodyPr>
          <a:lstStyle>
            <a:lvl1pPr marL="0" indent="0">
              <a:lnSpc>
                <a:spcPts val="3400"/>
              </a:lnSpc>
              <a:buSzTx/>
              <a:buNone/>
              <a:defRPr sz="3300"/>
            </a:lvl1pPr>
          </a:lstStyle>
          <a:p>
            <a:r>
              <a:rPr dirty="0"/>
              <a:t>Activity 2: Group </a:t>
            </a:r>
            <a:r>
              <a:rPr dirty="0" smtClean="0"/>
              <a:t>discussion</a:t>
            </a:r>
            <a:endParaRPr lang="en-HK" dirty="0" smtClean="0"/>
          </a:p>
          <a:p>
            <a:r>
              <a:rPr lang="en-GB" dirty="0" smtClean="0"/>
              <a:t>(Matching </a:t>
            </a:r>
            <a:r>
              <a:rPr lang="en-GB" dirty="0"/>
              <a:t>different sources of </a:t>
            </a:r>
            <a:r>
              <a:rPr lang="en-GB" dirty="0" smtClean="0"/>
              <a:t>borrowing)</a:t>
            </a:r>
            <a:endParaRPr lang="en-GB" dirty="0"/>
          </a:p>
        </p:txBody>
      </p:sp>
      <p:sp>
        <p:nvSpPr>
          <p:cNvPr id="14" name="Shape 300"/>
          <p:cNvSpPr>
            <a:spLocks noGrp="1"/>
          </p:cNvSpPr>
          <p:nvPr>
            <p:ph type="body" idx="1"/>
          </p:nvPr>
        </p:nvSpPr>
        <p:spPr>
          <a:xfrm>
            <a:off x="732367" y="1872000"/>
            <a:ext cx="7679267" cy="3613503"/>
          </a:xfrm>
          <a:prstGeom prst="rect">
            <a:avLst/>
          </a:prstGeom>
        </p:spPr>
        <p:txBody>
          <a:bodyPr/>
          <a:lstStyle>
            <a:lvl1pPr marL="342882" indent="-378880" defTabSz="719965">
              <a:lnSpc>
                <a:spcPts val="2100"/>
              </a:lnSpc>
              <a:spcBef>
                <a:spcPts val="800"/>
              </a:spcBef>
              <a:buFontTx/>
              <a:buAutoNum type="arabicPeriod"/>
              <a:defRPr sz="2100">
                <a:solidFill>
                  <a:schemeClr val="accent1"/>
                </a:solidFill>
                <a:latin typeface="Calibri Light"/>
                <a:ea typeface="Calibri Light"/>
                <a:cs typeface="Calibri Light"/>
                <a:sym typeface="Calibri Light"/>
              </a:defRPr>
            </a:lvl1pPr>
          </a:lstStyle>
          <a:p>
            <a:pPr indent="-342000"/>
            <a:r>
              <a:rPr dirty="0"/>
              <a:t>Give an example of good debt and bad debt respectively.</a:t>
            </a:r>
          </a:p>
        </p:txBody>
      </p:sp>
      <p:sp>
        <p:nvSpPr>
          <p:cNvPr id="15" name="Shape 301"/>
          <p:cNvSpPr>
            <a:spLocks noGrp="1"/>
          </p:cNvSpPr>
          <p:nvPr>
            <p:ph type="sldNum" sz="quarter" idx="4294967295"/>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25</a:t>
            </a:fld>
            <a:endParaRPr/>
          </a:p>
        </p:txBody>
      </p:sp>
      <p:sp>
        <p:nvSpPr>
          <p:cNvPr id="16" name="Shape 304"/>
          <p:cNvSpPr/>
          <p:nvPr/>
        </p:nvSpPr>
        <p:spPr>
          <a:xfrm>
            <a:off x="827692" y="4151197"/>
            <a:ext cx="7420958" cy="1738930"/>
          </a:xfrm>
          <a:prstGeom prst="rect">
            <a:avLst/>
          </a:prstGeom>
          <a:ln w="12700">
            <a:miter lim="400000"/>
          </a:ln>
          <a:extLst>
            <a:ext uri="{C572A759-6A51-4108-AA02-DFA0A04FC94B}">
              <ma14:wrappingTextBoxFlag xmlns:ma14="http://schemas.microsoft.com/office/mac/drawingml/2011/main" xmlns="" val="1"/>
            </a:ext>
          </a:extLst>
        </p:spPr>
        <p:txBody>
          <a:bodyPr wrap="square" lIns="60956" tIns="60956" rIns="60956" bIns="60956">
            <a:spAutoFit/>
          </a:bodyPr>
          <a:lstStyle>
            <a:lvl1pPr>
              <a:defRPr>
                <a:solidFill>
                  <a:schemeClr val="accent1"/>
                </a:solidFill>
                <a:latin typeface="Calibri Light"/>
                <a:ea typeface="Calibri Light"/>
                <a:cs typeface="Calibri Light"/>
                <a:sym typeface="Calibri Light"/>
              </a:defRPr>
            </a:lvl1pPr>
          </a:lstStyle>
          <a:p>
            <a:r>
              <a:rPr sz="2100" dirty="0"/>
              <a:t>Good debt means that it will not lead to excessive indebtedness. Sometimes proper and reasonable use of good debts can increase personal income and net assets. Bad debt means it will lead to uncontrolled excessive debt, and the borrower is unable to repay the principal and interest resulting in heavy debts.</a:t>
            </a:r>
          </a:p>
        </p:txBody>
      </p:sp>
      <p:graphicFrame>
        <p:nvGraphicFramePr>
          <p:cNvPr id="17" name="Table 305"/>
          <p:cNvGraphicFramePr/>
          <p:nvPr>
            <p:extLst>
              <p:ext uri="{D42A27DB-BD31-4B8C-83A1-F6EECF244321}">
                <p14:modId xmlns:p14="http://schemas.microsoft.com/office/powerpoint/2010/main" val="750138204"/>
              </p:ext>
            </p:extLst>
          </p:nvPr>
        </p:nvGraphicFramePr>
        <p:xfrm>
          <a:off x="821421" y="2236252"/>
          <a:ext cx="7417704" cy="1904674"/>
        </p:xfrm>
        <a:graphic>
          <a:graphicData uri="http://schemas.openxmlformats.org/drawingml/2006/table">
            <a:tbl>
              <a:tblPr firstRow="1" firstCol="1" bandRow="1">
                <a:tableStyleId>{4C3C2611-4C71-4FC5-86AE-919BDF0F9419}</a:tableStyleId>
              </a:tblPr>
              <a:tblGrid>
                <a:gridCol w="1293706"/>
                <a:gridCol w="2992582"/>
                <a:gridCol w="3131416"/>
              </a:tblGrid>
              <a:tr h="301934">
                <a:tc>
                  <a:txBody>
                    <a:bodyPr/>
                    <a:lstStyle/>
                    <a:p>
                      <a:pPr algn="l" defTabSz="914400">
                        <a:defRPr sz="1800" b="0">
                          <a:solidFill>
                            <a:srgbClr val="000000"/>
                          </a:solidFill>
                        </a:defRPr>
                      </a:pPr>
                      <a:r>
                        <a:rPr sz="2100" b="1" dirty="0">
                          <a:solidFill>
                            <a:srgbClr val="FFFFFF"/>
                          </a:solidFill>
                          <a:latin typeface="+mn-lt"/>
                          <a:ea typeface="+mn-ea"/>
                          <a:cs typeface="+mn-cs"/>
                          <a:sym typeface="Helvetica"/>
                        </a:rPr>
                        <a:t> </a:t>
                      </a:r>
                    </a:p>
                  </a:txBody>
                  <a:tcPr horzOverflow="overflow">
                    <a:lnT w="12700">
                      <a:miter lim="400000"/>
                    </a:lnT>
                    <a:lnB w="12700">
                      <a:miter lim="400000"/>
                    </a:lnB>
                  </a:tcPr>
                </a:tc>
                <a:tc>
                  <a:txBody>
                    <a:bodyPr/>
                    <a:lstStyle/>
                    <a:p>
                      <a:pPr algn="ctr" defTabSz="914400">
                        <a:defRPr sz="1800" b="0">
                          <a:solidFill>
                            <a:srgbClr val="000000"/>
                          </a:solidFill>
                        </a:defRPr>
                      </a:pPr>
                      <a:r>
                        <a:rPr sz="2100" b="1" dirty="0">
                          <a:solidFill>
                            <a:srgbClr val="FFFFFF"/>
                          </a:solidFill>
                          <a:latin typeface="+mj-lt"/>
                          <a:ea typeface="+mn-ea"/>
                          <a:cs typeface="+mn-cs"/>
                          <a:sym typeface="Helvetica"/>
                        </a:rPr>
                        <a:t>Good debt</a:t>
                      </a:r>
                    </a:p>
                  </a:txBody>
                  <a:tcPr horzOverflow="overflow">
                    <a:lnR w="12700">
                      <a:solidFill>
                        <a:srgbClr val="FFFFFF"/>
                      </a:solidFill>
                    </a:lnR>
                    <a:lnT w="12700">
                      <a:solidFill>
                        <a:srgbClr val="FFFFFF"/>
                      </a:solidFill>
                    </a:lnT>
                    <a:lnB w="38100">
                      <a:solidFill>
                        <a:srgbClr val="FFFFFF"/>
                      </a:solidFill>
                    </a:lnB>
                    <a:solidFill>
                      <a:srgbClr val="003C4B"/>
                    </a:solidFill>
                  </a:tcPr>
                </a:tc>
                <a:tc>
                  <a:txBody>
                    <a:bodyPr/>
                    <a:lstStyle/>
                    <a:p>
                      <a:pPr algn="ctr" defTabSz="914400">
                        <a:defRPr sz="1800" b="0">
                          <a:solidFill>
                            <a:srgbClr val="000000"/>
                          </a:solidFill>
                        </a:defRPr>
                      </a:pPr>
                      <a:r>
                        <a:rPr sz="2100" b="1" dirty="0">
                          <a:solidFill>
                            <a:srgbClr val="FFFFFF"/>
                          </a:solidFill>
                          <a:latin typeface="+mj-lt"/>
                          <a:ea typeface="+mn-ea"/>
                          <a:cs typeface="+mn-cs"/>
                          <a:sym typeface="Helvetica"/>
                        </a:rPr>
                        <a:t>Bad debt</a:t>
                      </a:r>
                    </a:p>
                  </a:txBody>
                  <a:tcPr horzOverflow="overflow">
                    <a:lnL w="12700">
                      <a:solidFill>
                        <a:srgbClr val="FFFFFF"/>
                      </a:solidFill>
                    </a:lnL>
                    <a:lnR w="12700">
                      <a:solidFill>
                        <a:srgbClr val="FFFFFF"/>
                      </a:solidFill>
                    </a:lnR>
                    <a:lnT w="12700">
                      <a:solidFill>
                        <a:srgbClr val="FFFFFF"/>
                      </a:solidFill>
                    </a:lnT>
                    <a:lnB w="38100">
                      <a:solidFill>
                        <a:srgbClr val="FFFFFF"/>
                      </a:solidFill>
                    </a:lnB>
                    <a:solidFill>
                      <a:srgbClr val="003C4B"/>
                    </a:solidFill>
                  </a:tcPr>
                </a:tc>
              </a:tr>
              <a:tr h="1493194">
                <a:tc>
                  <a:txBody>
                    <a:bodyPr/>
                    <a:lstStyle/>
                    <a:p>
                      <a:pPr algn="ctr" defTabSz="914400">
                        <a:defRPr sz="1800" b="0">
                          <a:solidFill>
                            <a:srgbClr val="000000"/>
                          </a:solidFill>
                        </a:defRPr>
                      </a:pPr>
                      <a:r>
                        <a:rPr sz="2100" b="1" dirty="0">
                          <a:solidFill>
                            <a:srgbClr val="FFFFFF"/>
                          </a:solidFill>
                          <a:latin typeface="+mj-lt"/>
                          <a:ea typeface="+mn-ea"/>
                          <a:cs typeface="+mn-cs"/>
                          <a:sym typeface="Helvetica"/>
                        </a:rPr>
                        <a:t>Examples</a:t>
                      </a:r>
                    </a:p>
                  </a:txBody>
                  <a:tcPr horzOverflow="overflow">
                    <a:lnL w="12700">
                      <a:solidFill>
                        <a:srgbClr val="FFFFFF"/>
                      </a:solidFill>
                    </a:lnL>
                    <a:lnR w="12700">
                      <a:solidFill>
                        <a:srgbClr val="FFFFFF"/>
                      </a:solidFill>
                    </a:lnR>
                    <a:lnT w="12700">
                      <a:miter lim="400000"/>
                    </a:lnT>
                    <a:lnB w="12700">
                      <a:solidFill>
                        <a:srgbClr val="FFFFFF"/>
                      </a:solidFill>
                    </a:lnB>
                    <a:solidFill>
                      <a:srgbClr val="003C4B"/>
                    </a:solidFill>
                  </a:tcPr>
                </a:tc>
                <a:tc>
                  <a:txBody>
                    <a:bodyPr/>
                    <a:lstStyle/>
                    <a:p>
                      <a:pPr marL="85725" indent="0" algn="l">
                        <a:lnSpc>
                          <a:spcPts val="2600"/>
                        </a:lnSpc>
                        <a:spcAft>
                          <a:spcPts val="600"/>
                        </a:spcAft>
                        <a:defRPr sz="2100">
                          <a:solidFill>
                            <a:schemeClr val="accent1"/>
                          </a:solidFill>
                          <a:latin typeface="Calibri Light"/>
                          <a:ea typeface="Calibri Light"/>
                          <a:cs typeface="Calibri Light"/>
                          <a:sym typeface="Calibri Light"/>
                        </a:defRPr>
                      </a:pPr>
                      <a:r>
                        <a:rPr sz="2100" dirty="0">
                          <a:latin typeface="+mj-lt"/>
                        </a:rPr>
                        <a:t>Any reasonable answers.</a:t>
                      </a:r>
                    </a:p>
                    <a:p>
                      <a:pPr marL="85725" indent="0" algn="l">
                        <a:lnSpc>
                          <a:spcPts val="2600"/>
                        </a:lnSpc>
                        <a:spcAft>
                          <a:spcPts val="600"/>
                        </a:spcAft>
                        <a:defRPr sz="2100">
                          <a:solidFill>
                            <a:schemeClr val="accent1"/>
                          </a:solidFill>
                          <a:latin typeface="Calibri Light"/>
                          <a:ea typeface="Calibri Light"/>
                          <a:cs typeface="Calibri Light"/>
                          <a:sym typeface="Calibri Light"/>
                        </a:defRPr>
                      </a:pPr>
                      <a:r>
                        <a:rPr sz="2100" dirty="0">
                          <a:latin typeface="+mj-lt"/>
                        </a:rPr>
                        <a:t>Examples: Buying a flat, further studies</a:t>
                      </a:r>
                    </a:p>
                  </a:txBody>
                  <a:tcPr horzOverflow="overflow">
                    <a:lnL w="12700">
                      <a:solidFill>
                        <a:srgbClr val="FFFFFF"/>
                      </a:solidFill>
                    </a:lnL>
                    <a:lnR w="12700">
                      <a:solidFill>
                        <a:srgbClr val="FFFFFF"/>
                      </a:solidFill>
                    </a:lnR>
                    <a:lnT w="38100">
                      <a:solidFill>
                        <a:srgbClr val="FFFFFF"/>
                      </a:solidFill>
                    </a:lnT>
                    <a:lnB w="12700">
                      <a:solidFill>
                        <a:srgbClr val="FFFFFF"/>
                      </a:solidFill>
                    </a:lnB>
                    <a:solidFill>
                      <a:srgbClr val="CACDCE"/>
                    </a:solidFill>
                  </a:tcPr>
                </a:tc>
                <a:tc>
                  <a:txBody>
                    <a:bodyPr/>
                    <a:lstStyle/>
                    <a:p>
                      <a:pPr marL="85725" indent="0" algn="l">
                        <a:lnSpc>
                          <a:spcPts val="2600"/>
                        </a:lnSpc>
                        <a:spcAft>
                          <a:spcPts val="600"/>
                        </a:spcAft>
                        <a:defRPr sz="2100">
                          <a:solidFill>
                            <a:schemeClr val="accent1"/>
                          </a:solidFill>
                          <a:latin typeface="Calibri Light"/>
                          <a:ea typeface="Calibri Light"/>
                          <a:cs typeface="Calibri Light"/>
                          <a:sym typeface="Calibri Light"/>
                        </a:defRPr>
                      </a:pPr>
                      <a:r>
                        <a:rPr sz="2100" dirty="0">
                          <a:latin typeface="+mj-lt"/>
                        </a:rPr>
                        <a:t>Any reasonable answers.</a:t>
                      </a:r>
                    </a:p>
                    <a:p>
                      <a:pPr marL="85725" indent="0" algn="l">
                        <a:lnSpc>
                          <a:spcPts val="2600"/>
                        </a:lnSpc>
                        <a:spcAft>
                          <a:spcPts val="600"/>
                        </a:spcAft>
                        <a:defRPr sz="2100">
                          <a:solidFill>
                            <a:schemeClr val="accent1"/>
                          </a:solidFill>
                          <a:latin typeface="Calibri Light"/>
                          <a:ea typeface="Calibri Light"/>
                          <a:cs typeface="Calibri Light"/>
                          <a:sym typeface="Calibri Light"/>
                        </a:defRPr>
                      </a:pPr>
                      <a:r>
                        <a:rPr sz="2100" dirty="0">
                          <a:latin typeface="+mj-lt"/>
                        </a:rPr>
                        <a:t>Examples: gambling, purchasing luxury goods, travelling</a:t>
                      </a:r>
                    </a:p>
                  </a:txBody>
                  <a:tcPr horzOverflow="overflow">
                    <a:lnL w="12700">
                      <a:solidFill>
                        <a:srgbClr val="FFFFFF"/>
                      </a:solidFill>
                    </a:lnL>
                    <a:lnR w="12700">
                      <a:solidFill>
                        <a:srgbClr val="FFFFFF"/>
                      </a:solidFill>
                    </a:lnR>
                    <a:lnT w="38100">
                      <a:solidFill>
                        <a:srgbClr val="FFFFFF"/>
                      </a:solidFill>
                    </a:lnT>
                    <a:lnB w="12700">
                      <a:solidFill>
                        <a:srgbClr val="FFFFFF"/>
                      </a:solidFill>
                    </a:lnB>
                    <a:solidFill>
                      <a:srgbClr val="CACDCE"/>
                    </a:solidFill>
                  </a:tcPr>
                </a:tc>
              </a:tr>
            </a:tbl>
          </a:graphicData>
        </a:graphic>
      </p:graphicFrame>
    </p:spTree>
    <p:extLst>
      <p:ext uri="{BB962C8B-B14F-4D97-AF65-F5344CB8AC3E}">
        <p14:creationId xmlns:p14="http://schemas.microsoft.com/office/powerpoint/2010/main" val="133303694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advAuto="0"/>
      <p:bldP spid="17" grpId="0"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Shape 307"/>
          <p:cNvSpPr>
            <a:spLocks noGrp="1"/>
          </p:cNvSpPr>
          <p:nvPr>
            <p:ph type="body" idx="1"/>
          </p:nvPr>
        </p:nvSpPr>
        <p:spPr>
          <a:xfrm>
            <a:off x="732367" y="1350000"/>
            <a:ext cx="7679267" cy="4187016"/>
          </a:xfrm>
          <a:prstGeom prst="rect">
            <a:avLst/>
          </a:prstGeom>
        </p:spPr>
        <p:txBody>
          <a:bodyPr>
            <a:normAutofit/>
          </a:bodyPr>
          <a:lstStyle/>
          <a:p>
            <a:pPr marL="342000" indent="-342000" defTabSz="683966">
              <a:lnSpc>
                <a:spcPts val="2600"/>
              </a:lnSpc>
              <a:spcBef>
                <a:spcPts val="0"/>
              </a:spcBef>
              <a:spcAft>
                <a:spcPts val="600"/>
              </a:spcAft>
              <a:defRPr sz="1900">
                <a:solidFill>
                  <a:schemeClr val="accent1"/>
                </a:solidFill>
                <a:latin typeface="Calibri Light"/>
                <a:ea typeface="Calibri Light"/>
                <a:cs typeface="Calibri Light"/>
                <a:sym typeface="Calibri Light"/>
              </a:defRPr>
            </a:pPr>
            <a:r>
              <a:rPr sz="2100" dirty="0"/>
              <a:t>Avoid borrowing for non-necessary daily expenses.</a:t>
            </a:r>
          </a:p>
          <a:p>
            <a:pPr marL="342000" indent="-342000" defTabSz="683966">
              <a:lnSpc>
                <a:spcPts val="2600"/>
              </a:lnSpc>
              <a:spcBef>
                <a:spcPts val="0"/>
              </a:spcBef>
              <a:spcAft>
                <a:spcPts val="600"/>
              </a:spcAft>
              <a:defRPr sz="1900">
                <a:solidFill>
                  <a:schemeClr val="accent1"/>
                </a:solidFill>
                <a:latin typeface="Calibri Light"/>
                <a:ea typeface="Calibri Light"/>
                <a:cs typeface="Calibri Light"/>
                <a:sym typeface="Calibri Light"/>
              </a:defRPr>
            </a:pPr>
            <a:r>
              <a:rPr sz="2100" dirty="0"/>
              <a:t>Understand borrowing comes with costs, such as additional interest.</a:t>
            </a:r>
          </a:p>
          <a:p>
            <a:pPr marL="342000" indent="-342000" defTabSz="683966">
              <a:lnSpc>
                <a:spcPts val="2600"/>
              </a:lnSpc>
              <a:spcBef>
                <a:spcPts val="0"/>
              </a:spcBef>
              <a:spcAft>
                <a:spcPts val="600"/>
              </a:spcAft>
              <a:defRPr sz="1900">
                <a:solidFill>
                  <a:schemeClr val="accent1"/>
                </a:solidFill>
                <a:latin typeface="Calibri Light"/>
                <a:ea typeface="Calibri Light"/>
                <a:cs typeface="Calibri Light"/>
                <a:sym typeface="Calibri Light"/>
              </a:defRPr>
            </a:pPr>
            <a:r>
              <a:rPr sz="2100" dirty="0"/>
              <a:t>Only borrow what you need and when you can repay. </a:t>
            </a:r>
          </a:p>
          <a:p>
            <a:pPr marL="342000" indent="-342000" defTabSz="683966">
              <a:lnSpc>
                <a:spcPts val="2600"/>
              </a:lnSpc>
              <a:spcBef>
                <a:spcPts val="0"/>
              </a:spcBef>
              <a:spcAft>
                <a:spcPts val="600"/>
              </a:spcAft>
              <a:defRPr sz="1900">
                <a:solidFill>
                  <a:schemeClr val="accent1"/>
                </a:solidFill>
                <a:latin typeface="Calibri Light"/>
                <a:ea typeface="Calibri Light"/>
                <a:cs typeface="Calibri Light"/>
                <a:sym typeface="Calibri Light"/>
              </a:defRPr>
            </a:pPr>
            <a:r>
              <a:rPr sz="2100" dirty="0"/>
              <a:t>Understand different types of borrowing (including credit cards, personal loans and mortgage loans). The borrower should adopt the most appropriate way of borrowing when there is a need.</a:t>
            </a:r>
          </a:p>
        </p:txBody>
      </p:sp>
      <p:sp>
        <p:nvSpPr>
          <p:cNvPr id="308" name="Shape 308"/>
          <p:cNvSpPr>
            <a:spLocks noGrp="1"/>
          </p:cNvSpPr>
          <p:nvPr>
            <p:ph type="body" sz="quarter" idx="13"/>
          </p:nvPr>
        </p:nvSpPr>
        <p:spPr>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dirty="0"/>
              <a:t>Summary </a:t>
            </a:r>
          </a:p>
        </p:txBody>
      </p:sp>
      <p:sp>
        <p:nvSpPr>
          <p:cNvPr id="309" name="Shape 30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26</a:t>
            </a:fld>
            <a:endParaRPr/>
          </a:p>
        </p:txBody>
      </p:sp>
      <p:pic>
        <p:nvPicPr>
          <p:cNvPr id="310" name="image18.jpeg"/>
          <p:cNvPicPr>
            <a:picLocks noChangeAspect="1"/>
          </p:cNvPicPr>
          <p:nvPr/>
        </p:nvPicPr>
        <p:blipFill>
          <a:blip r:embed="rId2">
            <a:extLst/>
          </a:blip>
          <a:stretch>
            <a:fillRect/>
          </a:stretch>
        </p:blipFill>
        <p:spPr>
          <a:xfrm>
            <a:off x="6315104" y="4024744"/>
            <a:ext cx="2108759" cy="1539577"/>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307">
                                            <p:txEl>
                                              <p:pRg st="0" end="0"/>
                                            </p:txEl>
                                          </p:spTgt>
                                        </p:tgtEl>
                                        <p:attrNameLst>
                                          <p:attrName>style.visibility</p:attrName>
                                        </p:attrNameLst>
                                      </p:cBhvr>
                                      <p:to>
                                        <p:strVal val="visible"/>
                                      </p:to>
                                    </p:set>
                                    <p:animEffect transition="in" filter="fade">
                                      <p:cBhvr>
                                        <p:cTn id="7" dur="500"/>
                                        <p:tgtEl>
                                          <p:spTgt spid="3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307">
                                            <p:txEl>
                                              <p:pRg st="1" end="1"/>
                                            </p:txEl>
                                          </p:spTgt>
                                        </p:tgtEl>
                                        <p:attrNameLst>
                                          <p:attrName>style.visibility</p:attrName>
                                        </p:attrNameLst>
                                      </p:cBhvr>
                                      <p:to>
                                        <p:strVal val="visible"/>
                                      </p:to>
                                    </p:set>
                                    <p:animEffect transition="in" filter="fade">
                                      <p:cBhvr>
                                        <p:cTn id="12" dur="500"/>
                                        <p:tgtEl>
                                          <p:spTgt spid="3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307">
                                            <p:txEl>
                                              <p:pRg st="2" end="2"/>
                                            </p:txEl>
                                          </p:spTgt>
                                        </p:tgtEl>
                                        <p:attrNameLst>
                                          <p:attrName>style.visibility</p:attrName>
                                        </p:attrNameLst>
                                      </p:cBhvr>
                                      <p:to>
                                        <p:strVal val="visible"/>
                                      </p:to>
                                    </p:set>
                                    <p:animEffect transition="in" filter="fade">
                                      <p:cBhvr>
                                        <p:cTn id="17" dur="500"/>
                                        <p:tgtEl>
                                          <p:spTgt spid="30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childTnLst>
                                    <p:set>
                                      <p:cBhvr>
                                        <p:cTn id="21" dur="1" fill="hold">
                                          <p:stCondLst>
                                            <p:cond delay="0"/>
                                          </p:stCondLst>
                                        </p:cTn>
                                        <p:tgtEl>
                                          <p:spTgt spid="307">
                                            <p:txEl>
                                              <p:pRg st="3" end="3"/>
                                            </p:txEl>
                                          </p:spTgt>
                                        </p:tgtEl>
                                        <p:attrNameLst>
                                          <p:attrName>style.visibility</p:attrName>
                                        </p:attrNameLst>
                                      </p:cBhvr>
                                      <p:to>
                                        <p:strVal val="visible"/>
                                      </p:to>
                                    </p:set>
                                    <p:animEffect transition="in" filter="fade">
                                      <p:cBhvr>
                                        <p:cTn id="22" dur="500"/>
                                        <p:tgtEl>
                                          <p:spTgt spid="3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 grpId="1" uiExpand="1" build="p" bldLvl="5"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Shape 312"/>
          <p:cNvSpPr>
            <a:spLocks noGrp="1"/>
          </p:cNvSpPr>
          <p:nvPr>
            <p:ph type="body" idx="1"/>
          </p:nvPr>
        </p:nvSpPr>
        <p:spPr>
          <a:xfrm>
            <a:off x="732367" y="1350000"/>
            <a:ext cx="7773458" cy="4187016"/>
          </a:xfrm>
          <a:prstGeom prst="rect">
            <a:avLst/>
          </a:prstGeom>
        </p:spPr>
        <p:txBody>
          <a:bodyPr/>
          <a:lstStyle>
            <a:lvl1pPr marL="0" indent="0" defTabSz="719965">
              <a:lnSpc>
                <a:spcPct val="150000"/>
              </a:lnSpc>
              <a:spcBef>
                <a:spcPts val="800"/>
              </a:spcBef>
              <a:buSzTx/>
              <a:buNone/>
              <a:defRPr sz="2100">
                <a:solidFill>
                  <a:schemeClr val="accent1"/>
                </a:solidFill>
                <a:latin typeface="Calibri Light"/>
                <a:ea typeface="Calibri Light"/>
                <a:cs typeface="Calibri Light"/>
                <a:sym typeface="Calibri Light"/>
              </a:defRPr>
            </a:lvl1pPr>
          </a:lstStyle>
          <a:p>
            <a:pPr>
              <a:lnSpc>
                <a:spcPts val="2600"/>
              </a:lnSpc>
              <a:spcBef>
                <a:spcPts val="0"/>
              </a:spcBef>
              <a:spcAft>
                <a:spcPts val="600"/>
              </a:spcAft>
            </a:pPr>
            <a:r>
              <a:rPr b="1" dirty="0" err="1" smtClean="0"/>
              <a:t>Annualised</a:t>
            </a:r>
            <a:r>
              <a:rPr b="1" dirty="0" smtClean="0"/>
              <a:t> </a:t>
            </a:r>
            <a:r>
              <a:rPr b="1" dirty="0"/>
              <a:t>Percentage </a:t>
            </a:r>
            <a:r>
              <a:rPr b="1" dirty="0" smtClean="0"/>
              <a:t>Rate</a:t>
            </a:r>
            <a:r>
              <a:rPr lang="en-US" dirty="0"/>
              <a:t> </a:t>
            </a:r>
            <a:r>
              <a:rPr dirty="0" smtClean="0"/>
              <a:t>is </a:t>
            </a:r>
            <a:r>
              <a:rPr dirty="0"/>
              <a:t>a reference rate which includes the basic interest and other related fees and charges (such as handling charges and service charges) charged on a loan (such as credit cards and personal loans). Collect data to complete the following table and compare the </a:t>
            </a:r>
            <a:r>
              <a:rPr dirty="0" err="1"/>
              <a:t>Annualised</a:t>
            </a:r>
            <a:r>
              <a:rPr dirty="0"/>
              <a:t> Percentage Rate for different loans.</a:t>
            </a:r>
          </a:p>
        </p:txBody>
      </p:sp>
      <p:sp>
        <p:nvSpPr>
          <p:cNvPr id="313" name="Shape 313"/>
          <p:cNvSpPr>
            <a:spLocks noGrp="1"/>
          </p:cNvSpPr>
          <p:nvPr>
            <p:ph type="body" sz="quarter" idx="13"/>
          </p:nvPr>
        </p:nvSpPr>
        <p:spPr>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dirty="0"/>
              <a:t>Extension activity</a:t>
            </a:r>
          </a:p>
        </p:txBody>
      </p:sp>
      <p:sp>
        <p:nvSpPr>
          <p:cNvPr id="314" name="Shape 31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27</a:t>
            </a:fld>
            <a:endParaRPr/>
          </a:p>
        </p:txBody>
      </p:sp>
      <p:pic>
        <p:nvPicPr>
          <p:cNvPr id="2" name="圖片 1"/>
          <p:cNvPicPr>
            <a:picLocks noChangeAspect="1"/>
          </p:cNvPicPr>
          <p:nvPr/>
        </p:nvPicPr>
        <p:blipFill>
          <a:blip r:embed="rId2"/>
          <a:stretch>
            <a:fillRect/>
          </a:stretch>
        </p:blipFill>
        <p:spPr>
          <a:xfrm>
            <a:off x="932392" y="3023729"/>
            <a:ext cx="7237926" cy="3129421"/>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2">
                                            <p:txEl>
                                              <p:pRg st="0" end="0"/>
                                            </p:txEl>
                                          </p:spTgt>
                                        </p:tgtEl>
                                        <p:attrNameLst>
                                          <p:attrName>style.visibility</p:attrName>
                                        </p:attrNameLst>
                                      </p:cBhvr>
                                      <p:to>
                                        <p:strVal val="visible"/>
                                      </p:to>
                                    </p:set>
                                    <p:animEffect transition="in" filter="fade">
                                      <p:cBhvr>
                                        <p:cTn id="7" dur="500"/>
                                        <p:tgtEl>
                                          <p:spTgt spid="31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2" name="Group 8"/>
          <p:cNvGrpSpPr>
            <a:grpSpLocks/>
          </p:cNvGrpSpPr>
          <p:nvPr/>
        </p:nvGrpSpPr>
        <p:grpSpPr bwMode="auto">
          <a:xfrm>
            <a:off x="1331640" y="836712"/>
            <a:ext cx="6237288" cy="3856038"/>
            <a:chOff x="1324304" y="1604076"/>
            <a:chExt cx="6236393" cy="3854626"/>
          </a:xfrm>
        </p:grpSpPr>
        <p:pic>
          <p:nvPicPr>
            <p:cNvPr id="51203" name="Picture 6"/>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58650" y="1604076"/>
              <a:ext cx="6002047" cy="3527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4" name="Picture 7"/>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324304" y="4655767"/>
              <a:ext cx="6236393" cy="802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Rectangle 1"/>
          <p:cNvSpPr/>
          <p:nvPr/>
        </p:nvSpPr>
        <p:spPr>
          <a:xfrm>
            <a:off x="179512" y="4974125"/>
            <a:ext cx="8208912" cy="253916"/>
          </a:xfrm>
          <a:prstGeom prst="rect">
            <a:avLst/>
          </a:prstGeom>
        </p:spPr>
        <p:txBody>
          <a:bodyPr wrap="square">
            <a:spAutoFit/>
          </a:bodyPr>
          <a:lstStyle/>
          <a:p>
            <a:endParaRPr lang="en-GB" sz="1050" dirty="0"/>
          </a:p>
        </p:txBody>
      </p:sp>
      <p:sp>
        <p:nvSpPr>
          <p:cNvPr id="3" name="矩形 2"/>
          <p:cNvSpPr/>
          <p:nvPr/>
        </p:nvSpPr>
        <p:spPr>
          <a:xfrm>
            <a:off x="618836" y="4464448"/>
            <a:ext cx="7769588" cy="2062103"/>
          </a:xfrm>
          <a:prstGeom prst="rect">
            <a:avLst/>
          </a:prstGeom>
        </p:spPr>
        <p:txBody>
          <a:bodyPr wrap="square">
            <a:spAutoFit/>
          </a:bodyPr>
          <a:lstStyle/>
          <a:p>
            <a:r>
              <a:rPr lang="en-US" altLang="zh-TW" sz="800" b="1" dirty="0">
                <a:solidFill>
                  <a:srgbClr val="414141"/>
                </a:solidFill>
                <a:latin typeface="Calibri Light" panose="020F0302020204030204" pitchFamily="34" charset="0"/>
              </a:rPr>
              <a:t>Disclaimer</a:t>
            </a:r>
          </a:p>
          <a:p>
            <a:r>
              <a:rPr lang="en-US" altLang="zh-TW" sz="800" dirty="0">
                <a:solidFill>
                  <a:srgbClr val="414141"/>
                </a:solidFill>
                <a:latin typeface="Calibri Light" panose="020F0302020204030204" pitchFamily="34" charset="0"/>
              </a:rPr>
              <a:t>This presentation is intended to provide a general overview for information and educational purposes only and is not a comprehensive treatment of the subject matter. The information is provided generally without considering specific circumstances and should not be regarded as a substitute for professional advice. The Investor and Financial Education Council (“IFEC”) has not advised on, passed on the merit of, endorsed or recommended any of the products/services or types of products/services referred to in this presentation. Readers/ Audiences should seek professional advice if they consider necessary.</a:t>
            </a:r>
          </a:p>
          <a:p>
            <a:r>
              <a:rPr lang="en-US" altLang="zh-TW" sz="800" dirty="0">
                <a:solidFill>
                  <a:srgbClr val="414141"/>
                </a:solidFill>
                <a:latin typeface="Calibri Light" panose="020F0302020204030204" pitchFamily="34" charset="0"/>
              </a:rPr>
              <a:t>The IFEC </a:t>
            </a:r>
            <a:r>
              <a:rPr lang="en-US" altLang="zh-TW" sz="800" dirty="0" err="1">
                <a:solidFill>
                  <a:srgbClr val="414141"/>
                </a:solidFill>
                <a:latin typeface="Calibri Light" panose="020F0302020204030204" pitchFamily="34" charset="0"/>
              </a:rPr>
              <a:t>endeavours</a:t>
            </a:r>
            <a:r>
              <a:rPr lang="en-US" altLang="zh-TW" sz="800" dirty="0">
                <a:solidFill>
                  <a:srgbClr val="414141"/>
                </a:solidFill>
                <a:latin typeface="Calibri Light" panose="020F0302020204030204" pitchFamily="34" charset="0"/>
              </a:rPr>
              <a:t> to ensure that the information contained in this presentation is accurate as of the date of its presentation, but the information is provided on an “as is” basis and the IFEC does not warrant its accuracy, timeliness, or completeness. The IFEC has no obligation to update this presentation as law and practices change. In no event shall the IFEC accept or assume any liability (including third party liability) nor entertain any claim for any loss or damage of any kind howsoever caused arising from or in connection with the use of or reliance upon this presentation (including whether caused by the IFEC’s negligence or any error or omission in information or otherwise). Examples and case studies provided in this presentation are for educational purposes only. All background information, characters and situations created for the examples and the case studies are fictitious.</a:t>
            </a:r>
          </a:p>
          <a:p>
            <a:r>
              <a:rPr lang="en-US" altLang="zh-TW" sz="800" dirty="0">
                <a:solidFill>
                  <a:srgbClr val="414141"/>
                </a:solidFill>
                <a:latin typeface="Calibri Light" panose="020F0302020204030204" pitchFamily="34" charset="0"/>
              </a:rPr>
              <a:t> </a:t>
            </a:r>
          </a:p>
          <a:p>
            <a:r>
              <a:rPr lang="en-US" altLang="zh-TW" sz="800" b="1" dirty="0">
                <a:solidFill>
                  <a:srgbClr val="414141"/>
                </a:solidFill>
                <a:latin typeface="Calibri Light" panose="020F0302020204030204" pitchFamily="34" charset="0"/>
              </a:rPr>
              <a:t>Copyright</a:t>
            </a:r>
          </a:p>
          <a:p>
            <a:r>
              <a:rPr lang="en-US" altLang="zh-TW" sz="800" dirty="0">
                <a:solidFill>
                  <a:srgbClr val="414141"/>
                </a:solidFill>
                <a:latin typeface="Calibri Light" panose="020F0302020204030204" pitchFamily="34" charset="0"/>
              </a:rPr>
              <a:t>The Investor and Financial Education Council (“IFEC”) is the owner of the copyright and other intellectual property rights in this presentation. This presentation (in whole or in part) may not be reproduced or distributed, or used for commercial purposes, without the prior written permission of the IFEC.</a:t>
            </a:r>
          </a:p>
          <a:p>
            <a:r>
              <a:rPr lang="en-US" altLang="zh-TW" sz="800" dirty="0">
                <a:solidFill>
                  <a:srgbClr val="414141"/>
                </a:solidFill>
                <a:latin typeface="Calibri Light" panose="020F0302020204030204" pitchFamily="34" charset="0"/>
              </a:rPr>
              <a:t> </a:t>
            </a:r>
          </a:p>
          <a:p>
            <a:r>
              <a:rPr lang="en-US" altLang="zh-TW" sz="800" dirty="0">
                <a:solidFill>
                  <a:srgbClr val="414141"/>
                </a:solidFill>
                <a:latin typeface="Calibri Light" panose="020F0302020204030204" pitchFamily="34" charset="0"/>
              </a:rPr>
              <a:t>Copyright © 2019 Investor and Financial Education Council. All rights reserved.</a:t>
            </a:r>
          </a:p>
        </p:txBody>
      </p:sp>
    </p:spTree>
    <p:extLst>
      <p:ext uri="{BB962C8B-B14F-4D97-AF65-F5344CB8AC3E}">
        <p14:creationId xmlns:p14="http://schemas.microsoft.com/office/powerpoint/2010/main" val="2056177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Shape 136"/>
          <p:cNvSpPr>
            <a:spLocks noGrp="1"/>
          </p:cNvSpPr>
          <p:nvPr>
            <p:ph type="body" idx="1"/>
          </p:nvPr>
        </p:nvSpPr>
        <p:spPr>
          <a:xfrm>
            <a:off x="732367" y="1350000"/>
            <a:ext cx="7679267" cy="3613503"/>
          </a:xfrm>
          <a:prstGeom prst="rect">
            <a:avLst/>
          </a:prstGeom>
        </p:spPr>
        <p:txBody>
          <a:bodyPr/>
          <a:lstStyle/>
          <a:p>
            <a:pPr marL="342000" indent="-342000" defTabSz="719965">
              <a:lnSpc>
                <a:spcPts val="2600"/>
              </a:lnSpc>
              <a:spcBef>
                <a:spcPts val="0"/>
              </a:spcBef>
              <a:spcAft>
                <a:spcPts val="600"/>
              </a:spcAft>
              <a:buClr>
                <a:schemeClr val="accent1"/>
              </a:buClr>
              <a:buSzPts val="2100"/>
              <a:defRPr sz="2100">
                <a:solidFill>
                  <a:schemeClr val="accent1"/>
                </a:solidFill>
                <a:latin typeface="Calibri Light"/>
                <a:ea typeface="Calibri Light"/>
                <a:cs typeface="Calibri Light"/>
                <a:sym typeface="Calibri Light"/>
              </a:defRPr>
            </a:pPr>
            <a:r>
              <a:rPr dirty="0"/>
              <a:t>Have you ever tried to borrow money from a friend?</a:t>
            </a:r>
          </a:p>
          <a:p>
            <a:pPr marL="342000" indent="-342000" defTabSz="719965">
              <a:lnSpc>
                <a:spcPts val="2600"/>
              </a:lnSpc>
              <a:spcBef>
                <a:spcPts val="0"/>
              </a:spcBef>
              <a:spcAft>
                <a:spcPts val="600"/>
              </a:spcAft>
              <a:buClr>
                <a:schemeClr val="accent1"/>
              </a:buClr>
              <a:buSzPts val="2100"/>
              <a:defRPr sz="2100">
                <a:solidFill>
                  <a:schemeClr val="accent1"/>
                </a:solidFill>
                <a:latin typeface="Calibri Light"/>
                <a:ea typeface="Calibri Light"/>
                <a:cs typeface="Calibri Light"/>
                <a:sym typeface="Calibri Light"/>
              </a:defRPr>
            </a:pPr>
            <a:r>
              <a:rPr dirty="0"/>
              <a:t>What are the consequences of borrowing a loan beyond your ability to repay?</a:t>
            </a:r>
          </a:p>
        </p:txBody>
      </p:sp>
      <p:sp>
        <p:nvSpPr>
          <p:cNvPr id="137" name="Shape 137"/>
          <p:cNvSpPr>
            <a:spLocks noGrp="1"/>
          </p:cNvSpPr>
          <p:nvPr>
            <p:ph type="body" idx="13"/>
          </p:nvPr>
        </p:nvSpPr>
        <p:spPr>
          <a:xfrm>
            <a:off x="732368" y="692154"/>
            <a:ext cx="7683866" cy="601261"/>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dirty="0"/>
              <a:t>Discussion </a:t>
            </a:r>
          </a:p>
        </p:txBody>
      </p:sp>
      <p:sp>
        <p:nvSpPr>
          <p:cNvPr id="138" name="Shape 138"/>
          <p:cNvSpPr>
            <a:spLocks noGrp="1"/>
          </p:cNvSpPr>
          <p:nvPr>
            <p:ph type="sldNum" sz="quarter" idx="4294967295"/>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a:t>
            </a:fld>
            <a:endParaRP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Shape 140"/>
          <p:cNvSpPr>
            <a:spLocks noGrp="1"/>
          </p:cNvSpPr>
          <p:nvPr>
            <p:ph type="sldNum" sz="quarter" idx="4294967295"/>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lvl1pPr>
              <a:defRPr>
                <a:solidFill>
                  <a:schemeClr val="accent3"/>
                </a:solidFill>
              </a:defRPr>
            </a:lvl1pPr>
          </a:lstStyle>
          <a:p>
            <a:fld id="{86CB4B4D-7CA3-9044-876B-883B54F8677D}" type="slidenum">
              <a:t>4</a:t>
            </a:fld>
            <a:endParaRPr/>
          </a:p>
        </p:txBody>
      </p:sp>
      <p:sp>
        <p:nvSpPr>
          <p:cNvPr id="141" name="Shape 141"/>
          <p:cNvSpPr>
            <a:spLocks noGrp="1"/>
          </p:cNvSpPr>
          <p:nvPr>
            <p:ph type="body" sz="quarter" idx="1"/>
          </p:nvPr>
        </p:nvSpPr>
        <p:spPr>
          <a:xfrm>
            <a:off x="1799659" y="2732152"/>
            <a:ext cx="6143732" cy="719127"/>
          </a:xfrm>
          <a:prstGeom prst="rect">
            <a:avLst/>
          </a:prstGeom>
        </p:spPr>
        <p:txBody>
          <a:bodyPr/>
          <a:lstStyle>
            <a:lvl1pPr defTabSz="682947">
              <a:defRPr sz="3880">
                <a:solidFill>
                  <a:schemeClr val="accent3"/>
                </a:solidFill>
              </a:defRPr>
            </a:lvl1pPr>
          </a:lstStyle>
          <a:p>
            <a:r>
              <a:rPr dirty="0"/>
              <a:t>Activity 1: Group discussion</a:t>
            </a:r>
          </a:p>
        </p:txBody>
      </p:sp>
      <p:sp>
        <p:nvSpPr>
          <p:cNvPr id="142" name="Shape 142"/>
          <p:cNvSpPr>
            <a:spLocks noGrp="1"/>
          </p:cNvSpPr>
          <p:nvPr>
            <p:ph type="body" idx="14"/>
          </p:nvPr>
        </p:nvSpPr>
        <p:spPr>
          <a:xfrm>
            <a:off x="1799659" y="4331203"/>
            <a:ext cx="6143732" cy="1795281"/>
          </a:xfrm>
          <a:prstGeom prst="rect">
            <a:avLst/>
          </a:prstGeom>
          <a:extLst>
            <a:ext uri="{C572A759-6A51-4108-AA02-DFA0A04FC94B}">
              <ma14:wrappingTextBoxFlag xmlns:ma14="http://schemas.microsoft.com/office/mac/drawingml/2011/main" xmlns="" val="1"/>
            </a:ext>
          </a:extLst>
        </p:spPr>
        <p:txBody>
          <a:bodyPr/>
          <a:lstStyle>
            <a:lvl1pPr marL="0" indent="0" defTabSz="685765">
              <a:lnSpc>
                <a:spcPct val="100000"/>
              </a:lnSpc>
              <a:spcBef>
                <a:spcPts val="0"/>
              </a:spcBef>
              <a:buSzTx/>
              <a:buNone/>
              <a:defRPr sz="4000">
                <a:solidFill>
                  <a:srgbClr val="FFFFFF"/>
                </a:solidFill>
                <a:latin typeface="Calibri Light"/>
                <a:ea typeface="Calibri Light"/>
                <a:cs typeface="Calibri Light"/>
                <a:sym typeface="Calibri Light"/>
              </a:defRPr>
            </a:lvl1pPr>
          </a:lstStyle>
          <a:p>
            <a:r>
              <a:rPr dirty="0"/>
              <a:t>Good debt?</a:t>
            </a: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Shape 144"/>
          <p:cNvSpPr>
            <a:spLocks noGrp="1"/>
          </p:cNvSpPr>
          <p:nvPr>
            <p:ph type="body" idx="1"/>
          </p:nvPr>
        </p:nvSpPr>
        <p:spPr>
          <a:prstGeom prst="rect">
            <a:avLst/>
          </a:prstGeom>
        </p:spPr>
        <p:txBody>
          <a:bodyPr/>
          <a:lstStyle>
            <a:lvl1pPr marL="0" indent="0" defTabSz="719965">
              <a:lnSpc>
                <a:spcPct val="150000"/>
              </a:lnSpc>
              <a:spcBef>
                <a:spcPts val="800"/>
              </a:spcBef>
              <a:buSzTx/>
              <a:buNone/>
              <a:defRPr sz="2100">
                <a:solidFill>
                  <a:schemeClr val="accent1"/>
                </a:solidFill>
                <a:latin typeface="Calibri Light"/>
                <a:ea typeface="Calibri Light"/>
                <a:cs typeface="Calibri Light"/>
                <a:sym typeface="Calibri Light"/>
              </a:defRPr>
            </a:lvl1pPr>
          </a:lstStyle>
          <a:p>
            <a:pPr>
              <a:lnSpc>
                <a:spcPts val="2600"/>
              </a:lnSpc>
              <a:spcBef>
                <a:spcPts val="0"/>
              </a:spcBef>
            </a:pPr>
            <a:r>
              <a:rPr dirty="0"/>
              <a:t>Divide into groups of 3 to 4 and discuss which case has the greatest need to get a loan. Everyone should take on the role to debate and make arguments in support of their borrowings. At the end, explain whether your case’s debt is good or bad.</a:t>
            </a:r>
          </a:p>
        </p:txBody>
      </p:sp>
      <p:sp>
        <p:nvSpPr>
          <p:cNvPr id="146" name="Shape 146"/>
          <p:cNvSpPr>
            <a:spLocks noGrp="1"/>
          </p:cNvSpPr>
          <p:nvPr>
            <p:ph type="body" sz="quarter" idx="13"/>
          </p:nvPr>
        </p:nvSpPr>
        <p:spPr>
          <a:prstGeom prst="rect">
            <a:avLst/>
          </a:prstGeom>
          <a:extLst>
            <a:ext uri="{C572A759-6A51-4108-AA02-DFA0A04FC94B}">
              <ma14:wrappingTextBoxFlag xmlns:ma14="http://schemas.microsoft.com/office/mac/drawingml/2011/main" xmlns="" val="1"/>
            </a:ext>
          </a:extLst>
        </p:spPr>
        <p:txBody>
          <a:bodyPr>
            <a:normAutofit/>
          </a:bodyPr>
          <a:lstStyle>
            <a:lvl1pPr marL="0" indent="0">
              <a:lnSpc>
                <a:spcPts val="3400"/>
              </a:lnSpc>
              <a:buSzTx/>
              <a:buNone/>
              <a:defRPr sz="3300"/>
            </a:lvl1pPr>
          </a:lstStyle>
          <a:p>
            <a:r>
              <a:rPr dirty="0" smtClean="0"/>
              <a:t>Activity 1: Group discussion</a:t>
            </a:r>
            <a:r>
              <a:rPr lang="en-HK" dirty="0" smtClean="0"/>
              <a:t> (</a:t>
            </a:r>
            <a:r>
              <a:rPr lang="en-GB" dirty="0" smtClean="0"/>
              <a:t>Good </a:t>
            </a:r>
            <a:r>
              <a:rPr lang="en-GB" dirty="0"/>
              <a:t>debt</a:t>
            </a:r>
            <a:r>
              <a:rPr lang="en-GB" dirty="0" smtClean="0"/>
              <a:t>?)</a:t>
            </a:r>
            <a:endParaRPr dirty="0"/>
          </a:p>
        </p:txBody>
      </p:sp>
      <p:sp>
        <p:nvSpPr>
          <p:cNvPr id="145" name="Shape 14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a:t>
            </a:fld>
            <a:endParaRPr/>
          </a:p>
        </p:txBody>
      </p:sp>
      <p:sp>
        <p:nvSpPr>
          <p:cNvPr id="147" name="Shape 147"/>
          <p:cNvSpPr/>
          <p:nvPr/>
        </p:nvSpPr>
        <p:spPr>
          <a:xfrm>
            <a:off x="732368" y="1203318"/>
            <a:ext cx="7679267" cy="580151"/>
          </a:xfrm>
          <a:prstGeom prst="rect">
            <a:avLst/>
          </a:prstGeom>
          <a:ln w="12700">
            <a:miter lim="400000"/>
          </a:ln>
          <a:extLst>
            <a:ext uri="{C572A759-6A51-4108-AA02-DFA0A04FC94B}">
              <ma14:wrappingTextBoxFlag xmlns:ma14="http://schemas.microsoft.com/office/mac/drawingml/2011/main" xmlns="" val="1"/>
            </a:ext>
          </a:extLst>
        </p:spPr>
        <p:txBody>
          <a:bodyPr lIns="60956" tIns="60956" rIns="60956" bIns="60956">
            <a:spAutoFit/>
          </a:bodyPr>
          <a:lstStyle>
            <a:lvl1pPr defTabSz="685800">
              <a:lnSpc>
                <a:spcPct val="90000"/>
              </a:lnSpc>
              <a:spcBef>
                <a:spcPts val="700"/>
              </a:spcBef>
              <a:defRPr sz="3300">
                <a:solidFill>
                  <a:srgbClr val="645F9B"/>
                </a:solidFill>
                <a:latin typeface="Calibri Light"/>
                <a:ea typeface="Calibri Light"/>
                <a:cs typeface="Calibri Light"/>
                <a:sym typeface="Calibri Light"/>
              </a:defRPr>
            </a:lvl1pPr>
          </a:lstStyle>
          <a:p>
            <a:endParaRPr dirty="0"/>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a:spLocks noGrp="1"/>
          </p:cNvSpPr>
          <p:nvPr>
            <p:ph type="sldNum" sz="quarter" idx="4294967295"/>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a:t>
            </a:fld>
            <a:endParaRPr/>
          </a:p>
        </p:txBody>
      </p:sp>
      <p:sp>
        <p:nvSpPr>
          <p:cNvPr id="150" name="Shape 150"/>
          <p:cNvSpPr>
            <a:spLocks noGrp="1"/>
          </p:cNvSpPr>
          <p:nvPr>
            <p:ph type="body" sz="quarter" idx="1"/>
          </p:nvPr>
        </p:nvSpPr>
        <p:spPr>
          <a:xfrm>
            <a:off x="732442" y="692151"/>
            <a:ext cx="7682294" cy="511167"/>
          </a:xfrm>
          <a:prstGeom prst="rect">
            <a:avLst/>
          </a:prstGeom>
        </p:spPr>
        <p:txBody>
          <a:bodyPr/>
          <a:lstStyle>
            <a:lvl1pPr marL="0" indent="0">
              <a:lnSpc>
                <a:spcPts val="3400"/>
              </a:lnSpc>
              <a:buSzTx/>
              <a:buNone/>
              <a:defRPr sz="3300"/>
            </a:lvl1pPr>
          </a:lstStyle>
          <a:p>
            <a:r>
              <a:rPr b="1" dirty="0"/>
              <a:t>Activity 1: Group </a:t>
            </a:r>
            <a:r>
              <a:rPr b="1" dirty="0" smtClean="0"/>
              <a:t>discussion</a:t>
            </a:r>
            <a:r>
              <a:rPr lang="en-HK" b="1" dirty="0" smtClean="0"/>
              <a:t> (</a:t>
            </a:r>
            <a:r>
              <a:rPr lang="en-GB" b="1" dirty="0" smtClean="0"/>
              <a:t>Good </a:t>
            </a:r>
            <a:r>
              <a:rPr lang="en-GB" b="1" dirty="0"/>
              <a:t>debt</a:t>
            </a:r>
            <a:r>
              <a:rPr lang="en-GB" b="1" dirty="0" smtClean="0"/>
              <a:t>?)</a:t>
            </a:r>
            <a:endParaRPr lang="en-GB" b="1" dirty="0"/>
          </a:p>
          <a:p>
            <a:endParaRPr b="1" dirty="0"/>
          </a:p>
        </p:txBody>
      </p:sp>
      <p:sp>
        <p:nvSpPr>
          <p:cNvPr id="151" name="Shape 151"/>
          <p:cNvSpPr/>
          <p:nvPr/>
        </p:nvSpPr>
        <p:spPr>
          <a:xfrm>
            <a:off x="732368" y="1203318"/>
            <a:ext cx="7679267" cy="580151"/>
          </a:xfrm>
          <a:prstGeom prst="rect">
            <a:avLst/>
          </a:prstGeom>
          <a:ln w="12700">
            <a:miter lim="400000"/>
          </a:ln>
          <a:extLst>
            <a:ext uri="{C572A759-6A51-4108-AA02-DFA0A04FC94B}">
              <ma14:wrappingTextBoxFlag xmlns:ma14="http://schemas.microsoft.com/office/mac/drawingml/2011/main" xmlns="" val="1"/>
            </a:ext>
          </a:extLst>
        </p:spPr>
        <p:txBody>
          <a:bodyPr lIns="60956" tIns="60956" rIns="60956" bIns="60956">
            <a:spAutoFit/>
          </a:bodyPr>
          <a:lstStyle>
            <a:lvl1pPr defTabSz="685800">
              <a:lnSpc>
                <a:spcPct val="90000"/>
              </a:lnSpc>
              <a:spcBef>
                <a:spcPts val="700"/>
              </a:spcBef>
              <a:defRPr sz="3300">
                <a:solidFill>
                  <a:srgbClr val="645F9B"/>
                </a:solidFill>
                <a:latin typeface="Calibri Light"/>
                <a:ea typeface="Calibri Light"/>
                <a:cs typeface="Calibri Light"/>
                <a:sym typeface="Calibri Light"/>
              </a:defRPr>
            </a:lvl1pPr>
          </a:lstStyle>
          <a:p>
            <a:endParaRPr dirty="0"/>
          </a:p>
        </p:txBody>
      </p:sp>
      <p:pic>
        <p:nvPicPr>
          <p:cNvPr id="152" name="image1.jpeg"/>
          <p:cNvPicPr>
            <a:picLocks noChangeAspect="1"/>
          </p:cNvPicPr>
          <p:nvPr/>
        </p:nvPicPr>
        <p:blipFill>
          <a:blip r:embed="rId2">
            <a:extLst/>
          </a:blip>
          <a:stretch>
            <a:fillRect/>
          </a:stretch>
        </p:blipFill>
        <p:spPr>
          <a:xfrm>
            <a:off x="910166" y="2157148"/>
            <a:ext cx="1866219" cy="3257527"/>
          </a:xfrm>
          <a:prstGeom prst="rect">
            <a:avLst/>
          </a:prstGeom>
          <a:ln w="12700">
            <a:miter lim="400000"/>
          </a:ln>
        </p:spPr>
      </p:pic>
      <p:pic>
        <p:nvPicPr>
          <p:cNvPr id="153" name="image2.jpeg"/>
          <p:cNvPicPr>
            <a:picLocks noChangeAspect="1"/>
          </p:cNvPicPr>
          <p:nvPr/>
        </p:nvPicPr>
        <p:blipFill>
          <a:blip r:embed="rId3">
            <a:extLst/>
          </a:blip>
          <a:stretch>
            <a:fillRect/>
          </a:stretch>
        </p:blipFill>
        <p:spPr>
          <a:xfrm>
            <a:off x="732368" y="1173046"/>
            <a:ext cx="1466230" cy="984102"/>
          </a:xfrm>
          <a:prstGeom prst="rect">
            <a:avLst/>
          </a:prstGeom>
          <a:ln w="12700">
            <a:miter lim="400000"/>
          </a:ln>
        </p:spPr>
      </p:pic>
      <p:sp>
        <p:nvSpPr>
          <p:cNvPr id="2" name="圓角矩形圖說文字 1"/>
          <p:cNvSpPr/>
          <p:nvPr/>
        </p:nvSpPr>
        <p:spPr>
          <a:xfrm>
            <a:off x="2955697" y="1288439"/>
            <a:ext cx="4939797" cy="1123410"/>
          </a:xfrm>
          <a:prstGeom prst="wedgeRoundRectCallout">
            <a:avLst>
              <a:gd name="adj1" fmla="val -63061"/>
              <a:gd name="adj2" fmla="val 61652"/>
              <a:gd name="adj3" fmla="val 16667"/>
            </a:avLst>
          </a:prstGeom>
          <a:solidFill>
            <a:srgbClr val="003C4B"/>
          </a:solidFill>
          <a:ln w="25400" cap="flat">
            <a:solidFill>
              <a:srgbClr val="003C4B"/>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377" rtl="0" fontAlgn="auto" latinLnBrk="0" hangingPunct="0">
              <a:lnSpc>
                <a:spcPct val="100000"/>
              </a:lnSpc>
              <a:spcBef>
                <a:spcPts val="0"/>
              </a:spcBef>
              <a:spcAft>
                <a:spcPts val="0"/>
              </a:spcAft>
              <a:buClrTx/>
              <a:buSzTx/>
              <a:buFontTx/>
              <a:buNone/>
              <a:tabLst/>
            </a:pPr>
            <a:endParaRPr kumimoji="0" lang="zh-HK" altLang="en-US" sz="1800" b="0" i="0" u="none" strike="noStrike" cap="none" spc="0" normalizeH="0" baseline="0">
              <a:ln>
                <a:noFill/>
              </a:ln>
              <a:solidFill>
                <a:srgbClr val="FFFFFF"/>
              </a:solidFill>
              <a:effectLst/>
              <a:uFillTx/>
              <a:latin typeface="+mn-lt"/>
              <a:ea typeface="+mn-ea"/>
              <a:cs typeface="+mn-cs"/>
              <a:sym typeface="Helvetica"/>
            </a:endParaRPr>
          </a:p>
        </p:txBody>
      </p:sp>
      <p:sp>
        <p:nvSpPr>
          <p:cNvPr id="155" name="Shape 155"/>
          <p:cNvSpPr/>
          <p:nvPr/>
        </p:nvSpPr>
        <p:spPr>
          <a:xfrm>
            <a:off x="3100045" y="1560068"/>
            <a:ext cx="4803500" cy="57787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lvl1pPr algn="ctr" defTabSz="914400">
              <a:defRPr sz="2100">
                <a:latin typeface="+mj-lt"/>
                <a:ea typeface="+mj-ea"/>
                <a:cs typeface="+mj-cs"/>
                <a:sym typeface="Calibri"/>
              </a:defRPr>
            </a:lvl1pPr>
          </a:lstStyle>
          <a:p>
            <a:pPr algn="l"/>
            <a:r>
              <a:rPr dirty="0"/>
              <a:t>I need a large amount of money to pay for the tuition fee for my university degree.</a:t>
            </a:r>
          </a:p>
        </p:txBody>
      </p:sp>
      <p:sp>
        <p:nvSpPr>
          <p:cNvPr id="12" name="Shape 158"/>
          <p:cNvSpPr>
            <a:spLocks noGrp="1"/>
          </p:cNvSpPr>
          <p:nvPr>
            <p:ph type="body" idx="1"/>
          </p:nvPr>
        </p:nvSpPr>
        <p:spPr>
          <a:xfrm>
            <a:off x="2965222" y="2533651"/>
            <a:ext cx="5635853" cy="3012890"/>
          </a:xfrm>
          <a:prstGeom prst="rect">
            <a:avLst/>
          </a:prstGeom>
        </p:spPr>
        <p:txBody>
          <a:bodyPr>
            <a:noAutofit/>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sz="2100" dirty="0"/>
              <a:t>Should we borrow money in this situation?</a:t>
            </a:r>
          </a:p>
          <a:p>
            <a:pPr marL="0" indent="0" defTabSz="719965">
              <a:lnSpc>
                <a:spcPts val="2600"/>
              </a:lnSpc>
              <a:spcBef>
                <a:spcPts val="0"/>
              </a:spcBef>
              <a:spcAft>
                <a:spcPts val="600"/>
              </a:spcAft>
              <a:buSzTx/>
              <a:buNone/>
              <a:defRPr sz="2100">
                <a:solidFill>
                  <a:srgbClr val="00C1D5"/>
                </a:solidFill>
                <a:latin typeface="Calibri Light"/>
                <a:ea typeface="Calibri Light"/>
                <a:cs typeface="Calibri Light"/>
                <a:sym typeface="Calibri Light"/>
              </a:defRPr>
            </a:pPr>
            <a:r>
              <a:rPr sz="2100" dirty="0">
                <a:solidFill>
                  <a:srgbClr val="00C1D5"/>
                </a:solidFill>
              </a:rPr>
              <a:t>Yes. University tuition fees are expensive. Students with financial needs can apply for student loans to pay for the tuition fees, but they must consider their repayment ability.</a:t>
            </a:r>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sz="2100" b="1" dirty="0">
                <a:solidFill>
                  <a:srgbClr val="00C1D5"/>
                </a:solidFill>
                <a:latin typeface="Calibri Light"/>
                <a:ea typeface="Calibri Light"/>
                <a:cs typeface="Calibri Light"/>
              </a:rPr>
              <a:t>or</a:t>
            </a:r>
          </a:p>
          <a:p>
            <a:pPr marL="0" indent="0" defTabSz="719965">
              <a:lnSpc>
                <a:spcPts val="2600"/>
              </a:lnSpc>
              <a:spcBef>
                <a:spcPts val="0"/>
              </a:spcBef>
              <a:spcAft>
                <a:spcPts val="600"/>
              </a:spcAft>
              <a:buSzTx/>
              <a:buNone/>
              <a:defRPr sz="2100">
                <a:solidFill>
                  <a:srgbClr val="00C1D5"/>
                </a:solidFill>
                <a:latin typeface="Calibri Light"/>
                <a:ea typeface="Calibri Light"/>
                <a:cs typeface="Calibri Light"/>
                <a:sym typeface="Calibri Light"/>
              </a:defRPr>
            </a:pPr>
            <a:r>
              <a:rPr sz="2100" dirty="0"/>
              <a:t>No. If your family has sufficient financial resources to pay for the tuition fees, you do not need to apply for the loan in order to avoid interest repayment.</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xEl>
                                              <p:pRg st="1" end="1"/>
                                            </p:txEl>
                                          </p:spTgt>
                                        </p:tgtEl>
                                        <p:attrNameLst>
                                          <p:attrName>style.visibility</p:attrName>
                                        </p:attrNameLst>
                                      </p:cBhvr>
                                      <p:to>
                                        <p:strVal val="visible"/>
                                      </p:to>
                                    </p:set>
                                    <p:animEffect transition="in" filter="fade">
                                      <p:cBhvr>
                                        <p:cTn id="12" dur="500"/>
                                        <p:tgtEl>
                                          <p:spTgt spid="1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animEffect transition="in" filter="fade">
                                      <p:cBhvr>
                                        <p:cTn id="17" dur="500"/>
                                        <p:tgtEl>
                                          <p:spTgt spid="12">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2">
                                            <p:txEl>
                                              <p:pRg st="3" end="3"/>
                                            </p:txEl>
                                          </p:spTgt>
                                        </p:tgtEl>
                                        <p:attrNameLst>
                                          <p:attrName>style.visibility</p:attrName>
                                        </p:attrNameLst>
                                      </p:cBhvr>
                                      <p:to>
                                        <p:strVal val="visible"/>
                                      </p:to>
                                    </p:set>
                                    <p:animEffect transition="in" filter="fade">
                                      <p:cBhvr>
                                        <p:cTn id="20" dur="500"/>
                                        <p:tgtEl>
                                          <p:spTgt spid="1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p:cNvSpPr>
          <p:nvPr>
            <p:ph type="sldNum" sz="quarter" idx="4294967295"/>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a:t>
            </a:fld>
            <a:endParaRPr/>
          </a:p>
        </p:txBody>
      </p:sp>
      <p:pic>
        <p:nvPicPr>
          <p:cNvPr id="164" name="image3.jpeg"/>
          <p:cNvPicPr>
            <a:picLocks noChangeAspect="1"/>
          </p:cNvPicPr>
          <p:nvPr/>
        </p:nvPicPr>
        <p:blipFill>
          <a:blip r:embed="rId2">
            <a:extLst/>
          </a:blip>
          <a:stretch>
            <a:fillRect/>
          </a:stretch>
        </p:blipFill>
        <p:spPr>
          <a:xfrm>
            <a:off x="623393" y="2135238"/>
            <a:ext cx="2453621" cy="3137341"/>
          </a:xfrm>
          <a:prstGeom prst="rect">
            <a:avLst/>
          </a:prstGeom>
          <a:ln w="12700">
            <a:miter lim="400000"/>
          </a:ln>
        </p:spPr>
      </p:pic>
      <p:pic>
        <p:nvPicPr>
          <p:cNvPr id="165" name="image4.jpeg"/>
          <p:cNvPicPr>
            <a:picLocks noChangeAspect="1"/>
          </p:cNvPicPr>
          <p:nvPr/>
        </p:nvPicPr>
        <p:blipFill>
          <a:blip r:embed="rId3">
            <a:extLst/>
          </a:blip>
          <a:stretch>
            <a:fillRect/>
          </a:stretch>
        </p:blipFill>
        <p:spPr>
          <a:xfrm>
            <a:off x="2222836" y="1320439"/>
            <a:ext cx="1043702" cy="1119551"/>
          </a:xfrm>
          <a:prstGeom prst="rect">
            <a:avLst/>
          </a:prstGeom>
          <a:ln w="12700">
            <a:miter lim="400000"/>
          </a:ln>
        </p:spPr>
      </p:pic>
      <p:sp>
        <p:nvSpPr>
          <p:cNvPr id="166" name="Shape 166"/>
          <p:cNvSpPr>
            <a:spLocks noGrp="1"/>
          </p:cNvSpPr>
          <p:nvPr>
            <p:ph type="body" sz="quarter" idx="1"/>
          </p:nvPr>
        </p:nvSpPr>
        <p:spPr>
          <a:xfrm>
            <a:off x="732442" y="692151"/>
            <a:ext cx="7682294" cy="511167"/>
          </a:xfrm>
          <a:prstGeom prst="rect">
            <a:avLst/>
          </a:prstGeom>
        </p:spPr>
        <p:txBody>
          <a:bodyPr>
            <a:normAutofit/>
          </a:bodyPr>
          <a:lstStyle>
            <a:lvl1pPr marL="0" indent="0">
              <a:lnSpc>
                <a:spcPts val="3400"/>
              </a:lnSpc>
              <a:buSzTx/>
              <a:buNone/>
              <a:defRPr sz="3300"/>
            </a:lvl1pPr>
          </a:lstStyle>
          <a:p>
            <a:r>
              <a:rPr b="1" dirty="0"/>
              <a:t>Activity 1: Group </a:t>
            </a:r>
            <a:r>
              <a:rPr b="1" dirty="0" smtClean="0"/>
              <a:t>discussion</a:t>
            </a:r>
            <a:r>
              <a:rPr lang="en-HK" b="1" dirty="0" smtClean="0"/>
              <a:t> (</a:t>
            </a:r>
            <a:r>
              <a:rPr lang="en-GB" b="1" dirty="0"/>
              <a:t>Good debt</a:t>
            </a:r>
            <a:r>
              <a:rPr lang="en-GB" b="1" dirty="0" smtClean="0"/>
              <a:t>?</a:t>
            </a:r>
            <a:r>
              <a:rPr lang="en-HK" b="1" dirty="0" smtClean="0"/>
              <a:t>)</a:t>
            </a:r>
            <a:endParaRPr b="1" dirty="0"/>
          </a:p>
        </p:txBody>
      </p:sp>
      <p:sp>
        <p:nvSpPr>
          <p:cNvPr id="167" name="Shape 167"/>
          <p:cNvSpPr/>
          <p:nvPr/>
        </p:nvSpPr>
        <p:spPr>
          <a:xfrm>
            <a:off x="732368" y="1203318"/>
            <a:ext cx="7679267" cy="580151"/>
          </a:xfrm>
          <a:prstGeom prst="rect">
            <a:avLst/>
          </a:prstGeom>
          <a:ln w="12700">
            <a:miter lim="400000"/>
          </a:ln>
          <a:extLst>
            <a:ext uri="{C572A759-6A51-4108-AA02-DFA0A04FC94B}">
              <ma14:wrappingTextBoxFlag xmlns:ma14="http://schemas.microsoft.com/office/mac/drawingml/2011/main" xmlns="" val="1"/>
            </a:ext>
          </a:extLst>
        </p:spPr>
        <p:txBody>
          <a:bodyPr lIns="60956" tIns="60956" rIns="60956" bIns="60956">
            <a:spAutoFit/>
          </a:bodyPr>
          <a:lstStyle>
            <a:lvl1pPr defTabSz="685800">
              <a:lnSpc>
                <a:spcPct val="90000"/>
              </a:lnSpc>
              <a:spcBef>
                <a:spcPts val="700"/>
              </a:spcBef>
              <a:defRPr sz="3300">
                <a:solidFill>
                  <a:srgbClr val="645F9B"/>
                </a:solidFill>
                <a:latin typeface="Calibri Light"/>
                <a:ea typeface="Calibri Light"/>
                <a:cs typeface="Calibri Light"/>
                <a:sym typeface="Calibri Light"/>
              </a:defRPr>
            </a:lvl1pPr>
          </a:lstStyle>
          <a:p>
            <a:endParaRPr dirty="0"/>
          </a:p>
        </p:txBody>
      </p:sp>
      <p:grpSp>
        <p:nvGrpSpPr>
          <p:cNvPr id="170" name="Group 170"/>
          <p:cNvGrpSpPr/>
          <p:nvPr/>
        </p:nvGrpSpPr>
        <p:grpSpPr>
          <a:xfrm>
            <a:off x="2201657" y="1233715"/>
            <a:ext cx="6466093" cy="1766660"/>
            <a:chOff x="0" y="-237737"/>
            <a:chExt cx="6466091" cy="1766658"/>
          </a:xfrm>
        </p:grpSpPr>
        <p:sp>
          <p:nvSpPr>
            <p:cNvPr id="168" name="Shape 168"/>
            <p:cNvSpPr/>
            <p:nvPr/>
          </p:nvSpPr>
          <p:spPr>
            <a:xfrm>
              <a:off x="0" y="-19050"/>
              <a:ext cx="6466091" cy="1395571"/>
            </a:xfrm>
            <a:custGeom>
              <a:avLst/>
              <a:gdLst/>
              <a:ahLst/>
              <a:cxnLst>
                <a:cxn ang="0">
                  <a:pos x="wd2" y="hd2"/>
                </a:cxn>
                <a:cxn ang="5400000">
                  <a:pos x="wd2" y="hd2"/>
                </a:cxn>
                <a:cxn ang="10800000">
                  <a:pos x="wd2" y="hd2"/>
                </a:cxn>
                <a:cxn ang="16200000">
                  <a:pos x="wd2" y="hd2"/>
                </a:cxn>
              </a:cxnLst>
              <a:rect l="0" t="0" r="r" b="b"/>
              <a:pathLst>
                <a:path w="21600" h="21600" extrusionOk="0">
                  <a:moveTo>
                    <a:pt x="4053" y="3600"/>
                  </a:moveTo>
                  <a:cubicBezTo>
                    <a:pt x="4053" y="1612"/>
                    <a:pt x="4453" y="0"/>
                    <a:pt x="4946" y="0"/>
                  </a:cubicBezTo>
                  <a:lnTo>
                    <a:pt x="6978" y="0"/>
                  </a:lnTo>
                  <a:lnTo>
                    <a:pt x="20707" y="0"/>
                  </a:lnTo>
                  <a:cubicBezTo>
                    <a:pt x="21200" y="0"/>
                    <a:pt x="21600" y="1612"/>
                    <a:pt x="21600" y="3600"/>
                  </a:cubicBezTo>
                  <a:lnTo>
                    <a:pt x="21600" y="18000"/>
                  </a:lnTo>
                  <a:cubicBezTo>
                    <a:pt x="21600" y="19988"/>
                    <a:pt x="21200" y="21600"/>
                    <a:pt x="20707" y="21600"/>
                  </a:cubicBezTo>
                  <a:lnTo>
                    <a:pt x="4946" y="21600"/>
                  </a:lnTo>
                  <a:cubicBezTo>
                    <a:pt x="4453" y="21600"/>
                    <a:pt x="4053" y="19988"/>
                    <a:pt x="4053" y="18000"/>
                  </a:cubicBezTo>
                  <a:lnTo>
                    <a:pt x="4053" y="18000"/>
                  </a:lnTo>
                  <a:lnTo>
                    <a:pt x="0" y="20758"/>
                  </a:lnTo>
                  <a:lnTo>
                    <a:pt x="4053" y="12600"/>
                  </a:lnTo>
                  <a:close/>
                </a:path>
              </a:pathLst>
            </a:custGeom>
            <a:solidFill>
              <a:srgbClr val="003C4B"/>
            </a:solidFill>
            <a:ln w="12700" cap="flat">
              <a:solidFill>
                <a:srgbClr val="002C37"/>
              </a:solidFill>
              <a:prstDash val="solid"/>
              <a:miter lim="800000"/>
            </a:ln>
            <a:effectLst/>
          </p:spPr>
          <p:txBody>
            <a:bodyPr wrap="square" lIns="45718" tIns="45718" rIns="45718" bIns="45718" numCol="1" anchor="ctr">
              <a:noAutofit/>
            </a:bodyPr>
            <a:lstStyle/>
            <a:p>
              <a:pPr algn="ctr" defTabSz="914400">
                <a:defRPr sz="2100"/>
              </a:pPr>
              <a:endParaRPr/>
            </a:p>
          </p:txBody>
        </p:sp>
        <p:sp>
          <p:nvSpPr>
            <p:cNvPr id="169" name="Shape 169"/>
            <p:cNvSpPr/>
            <p:nvPr/>
          </p:nvSpPr>
          <p:spPr>
            <a:xfrm>
              <a:off x="1417843" y="-237737"/>
              <a:ext cx="5048248" cy="176665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noAutofit/>
            </a:bodyPr>
            <a:lstStyle>
              <a:lvl1pPr algn="ctr" defTabSz="914400">
                <a:defRPr sz="2100">
                  <a:latin typeface="+mj-lt"/>
                  <a:ea typeface="+mj-ea"/>
                  <a:cs typeface="+mj-cs"/>
                  <a:sym typeface="Calibri"/>
                </a:defRPr>
              </a:lvl1pPr>
            </a:lstStyle>
            <a:p>
              <a:pPr algn="l"/>
              <a:r>
                <a:rPr dirty="0"/>
                <a:t>The stock market is now blooming. I want to invest in stocks but I do not have enough savings. Therefore, I plan to borrow money and use it to invest.</a:t>
              </a:r>
            </a:p>
          </p:txBody>
        </p:sp>
      </p:grpSp>
      <p:sp>
        <p:nvSpPr>
          <p:cNvPr id="10" name="Shape 172"/>
          <p:cNvSpPr>
            <a:spLocks noGrp="1"/>
          </p:cNvSpPr>
          <p:nvPr>
            <p:ph type="body" idx="1"/>
          </p:nvPr>
        </p:nvSpPr>
        <p:spPr>
          <a:xfrm>
            <a:off x="3142191" y="3009900"/>
            <a:ext cx="5496984" cy="2028825"/>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Should we borrow money in this situation?</a:t>
            </a:r>
          </a:p>
          <a:p>
            <a:pPr marL="0" indent="0" defTabSz="719965">
              <a:lnSpc>
                <a:spcPts val="2600"/>
              </a:lnSpc>
              <a:spcBef>
                <a:spcPts val="0"/>
              </a:spcBef>
              <a:spcAft>
                <a:spcPts val="600"/>
              </a:spcAft>
              <a:buSzTx/>
              <a:buNone/>
              <a:defRPr sz="2100">
                <a:solidFill>
                  <a:srgbClr val="00C1D5"/>
                </a:solidFill>
                <a:latin typeface="Calibri Light"/>
                <a:ea typeface="Calibri Light"/>
                <a:cs typeface="Calibri Light"/>
                <a:sym typeface="Calibri Light"/>
              </a:defRPr>
            </a:pPr>
            <a:r>
              <a:rPr dirty="0"/>
              <a:t>No. The risk of borrowing to invest is quite high. Although there may be returns on the investment, you may also suffer loses as well. At the same time you also need to pay interest on the loans.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5"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7" name="image5.jpeg"/>
          <p:cNvPicPr>
            <a:picLocks noChangeAspect="1"/>
          </p:cNvPicPr>
          <p:nvPr/>
        </p:nvPicPr>
        <p:blipFill>
          <a:blip r:embed="rId2">
            <a:extLst/>
          </a:blip>
          <a:stretch>
            <a:fillRect/>
          </a:stretch>
        </p:blipFill>
        <p:spPr>
          <a:xfrm>
            <a:off x="576790" y="2127869"/>
            <a:ext cx="3057698" cy="3002965"/>
          </a:xfrm>
          <a:prstGeom prst="rect">
            <a:avLst/>
          </a:prstGeom>
          <a:ln w="12700">
            <a:miter lim="400000"/>
          </a:ln>
        </p:spPr>
      </p:pic>
      <p:pic>
        <p:nvPicPr>
          <p:cNvPr id="178" name="image6.jpeg"/>
          <p:cNvPicPr>
            <a:picLocks noChangeAspect="1"/>
          </p:cNvPicPr>
          <p:nvPr/>
        </p:nvPicPr>
        <p:blipFill>
          <a:blip r:embed="rId3">
            <a:extLst/>
          </a:blip>
          <a:stretch>
            <a:fillRect/>
          </a:stretch>
        </p:blipFill>
        <p:spPr>
          <a:xfrm>
            <a:off x="626189" y="1091668"/>
            <a:ext cx="1773428" cy="1055251"/>
          </a:xfrm>
          <a:prstGeom prst="rect">
            <a:avLst/>
          </a:prstGeom>
          <a:ln w="12700">
            <a:miter lim="400000"/>
          </a:ln>
        </p:spPr>
      </p:pic>
      <p:sp>
        <p:nvSpPr>
          <p:cNvPr id="179" name="Shape 179"/>
          <p:cNvSpPr>
            <a:spLocks noGrp="1"/>
          </p:cNvSpPr>
          <p:nvPr>
            <p:ph type="sldNum" sz="quarter" idx="4294967295"/>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a:t>
            </a:fld>
            <a:endParaRPr/>
          </a:p>
        </p:txBody>
      </p:sp>
      <p:sp>
        <p:nvSpPr>
          <p:cNvPr id="180" name="Shape 180"/>
          <p:cNvSpPr>
            <a:spLocks noGrp="1"/>
          </p:cNvSpPr>
          <p:nvPr>
            <p:ph type="body" sz="quarter" idx="1"/>
          </p:nvPr>
        </p:nvSpPr>
        <p:spPr>
          <a:xfrm>
            <a:off x="732442" y="692151"/>
            <a:ext cx="7682294" cy="511167"/>
          </a:xfrm>
          <a:prstGeom prst="rect">
            <a:avLst/>
          </a:prstGeom>
        </p:spPr>
        <p:txBody>
          <a:bodyPr/>
          <a:lstStyle>
            <a:lvl1pPr marL="0" indent="0">
              <a:lnSpc>
                <a:spcPts val="3400"/>
              </a:lnSpc>
              <a:buSzTx/>
              <a:buNone/>
              <a:defRPr sz="3300"/>
            </a:lvl1pPr>
          </a:lstStyle>
          <a:p>
            <a:r>
              <a:rPr b="1" dirty="0"/>
              <a:t>Activity 1: Group </a:t>
            </a:r>
            <a:r>
              <a:rPr b="1" dirty="0" smtClean="0"/>
              <a:t>discussion</a:t>
            </a:r>
            <a:r>
              <a:rPr lang="en-HK" b="1" dirty="0" smtClean="0"/>
              <a:t> (Good debt?)</a:t>
            </a:r>
            <a:endParaRPr b="1" dirty="0"/>
          </a:p>
        </p:txBody>
      </p:sp>
      <p:grpSp>
        <p:nvGrpSpPr>
          <p:cNvPr id="184" name="Group 184"/>
          <p:cNvGrpSpPr/>
          <p:nvPr/>
        </p:nvGrpSpPr>
        <p:grpSpPr>
          <a:xfrm>
            <a:off x="2646176" y="1361637"/>
            <a:ext cx="5947484" cy="1023406"/>
            <a:chOff x="0" y="0"/>
            <a:chExt cx="5947482" cy="1023404"/>
          </a:xfrm>
        </p:grpSpPr>
        <p:sp>
          <p:nvSpPr>
            <p:cNvPr id="182" name="Shape 182"/>
            <p:cNvSpPr/>
            <p:nvPr/>
          </p:nvSpPr>
          <p:spPr>
            <a:xfrm>
              <a:off x="0" y="0"/>
              <a:ext cx="5947482" cy="1023404"/>
            </a:xfrm>
            <a:custGeom>
              <a:avLst/>
              <a:gdLst/>
              <a:ahLst/>
              <a:cxnLst>
                <a:cxn ang="0">
                  <a:pos x="wd2" y="hd2"/>
                </a:cxn>
                <a:cxn ang="5400000">
                  <a:pos x="wd2" y="hd2"/>
                </a:cxn>
                <a:cxn ang="10800000">
                  <a:pos x="wd2" y="hd2"/>
                </a:cxn>
                <a:cxn ang="16200000">
                  <a:pos x="wd2" y="hd2"/>
                </a:cxn>
              </a:cxnLst>
              <a:rect l="0" t="0" r="r" b="b"/>
              <a:pathLst>
                <a:path w="21600" h="21600" extrusionOk="0">
                  <a:moveTo>
                    <a:pt x="2906" y="3600"/>
                  </a:moveTo>
                  <a:cubicBezTo>
                    <a:pt x="2906" y="1612"/>
                    <a:pt x="3261" y="0"/>
                    <a:pt x="3698" y="0"/>
                  </a:cubicBezTo>
                  <a:lnTo>
                    <a:pt x="6022" y="0"/>
                  </a:lnTo>
                  <a:lnTo>
                    <a:pt x="20808" y="0"/>
                  </a:lnTo>
                  <a:cubicBezTo>
                    <a:pt x="21245" y="0"/>
                    <a:pt x="21600" y="1612"/>
                    <a:pt x="21600" y="3600"/>
                  </a:cubicBezTo>
                  <a:lnTo>
                    <a:pt x="21600" y="18000"/>
                  </a:lnTo>
                  <a:cubicBezTo>
                    <a:pt x="21600" y="19988"/>
                    <a:pt x="21245" y="21600"/>
                    <a:pt x="20808" y="21600"/>
                  </a:cubicBezTo>
                  <a:lnTo>
                    <a:pt x="3698" y="21600"/>
                  </a:lnTo>
                  <a:cubicBezTo>
                    <a:pt x="3261" y="21600"/>
                    <a:pt x="2906" y="19988"/>
                    <a:pt x="2906" y="18000"/>
                  </a:cubicBezTo>
                  <a:lnTo>
                    <a:pt x="2906" y="18000"/>
                  </a:lnTo>
                  <a:lnTo>
                    <a:pt x="0" y="19248"/>
                  </a:lnTo>
                  <a:lnTo>
                    <a:pt x="2906" y="12600"/>
                  </a:lnTo>
                  <a:close/>
                </a:path>
              </a:pathLst>
            </a:custGeom>
            <a:solidFill>
              <a:srgbClr val="003C4B"/>
            </a:solidFill>
            <a:ln w="12700" cap="flat">
              <a:solidFill>
                <a:srgbClr val="002C37"/>
              </a:solidFill>
              <a:prstDash val="solid"/>
              <a:miter lim="800000"/>
            </a:ln>
            <a:effectLst/>
          </p:spPr>
          <p:txBody>
            <a:bodyPr wrap="square" lIns="45718" tIns="45718" rIns="45718" bIns="45718" numCol="1" anchor="ctr">
              <a:noAutofit/>
            </a:bodyPr>
            <a:lstStyle/>
            <a:p>
              <a:pPr algn="ctr" defTabSz="914400">
                <a:defRPr sz="2100"/>
              </a:pPr>
              <a:endParaRPr/>
            </a:p>
          </p:txBody>
        </p:sp>
        <p:sp>
          <p:nvSpPr>
            <p:cNvPr id="183" name="Shape 183"/>
            <p:cNvSpPr/>
            <p:nvPr/>
          </p:nvSpPr>
          <p:spPr>
            <a:xfrm>
              <a:off x="864100" y="132347"/>
              <a:ext cx="5019523" cy="73865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lvl1pPr algn="ctr" defTabSz="914400">
                <a:defRPr sz="2100">
                  <a:latin typeface="+mj-lt"/>
                  <a:ea typeface="+mj-ea"/>
                  <a:cs typeface="+mj-cs"/>
                  <a:sym typeface="Calibri"/>
                </a:defRPr>
              </a:lvl1pPr>
            </a:lstStyle>
            <a:p>
              <a:pPr algn="l"/>
              <a:r>
                <a:rPr dirty="0"/>
                <a:t>I am an entrepreneur and I am planning to borrow money to buy a van to deliver goods.</a:t>
              </a:r>
            </a:p>
          </p:txBody>
        </p:sp>
      </p:grpSp>
      <p:sp>
        <p:nvSpPr>
          <p:cNvPr id="9" name="Shape 186"/>
          <p:cNvSpPr>
            <a:spLocks noGrp="1"/>
          </p:cNvSpPr>
          <p:nvPr>
            <p:ph type="body" idx="1"/>
          </p:nvPr>
        </p:nvSpPr>
        <p:spPr>
          <a:xfrm>
            <a:off x="3475568" y="2492480"/>
            <a:ext cx="5137142" cy="3403495"/>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Should we borrow money in this situation?</a:t>
            </a:r>
          </a:p>
          <a:p>
            <a:pPr marL="0" indent="0" defTabSz="719965">
              <a:lnSpc>
                <a:spcPts val="2600"/>
              </a:lnSpc>
              <a:spcBef>
                <a:spcPts val="0"/>
              </a:spcBef>
              <a:spcAft>
                <a:spcPts val="600"/>
              </a:spcAft>
              <a:buSzTx/>
              <a:buNone/>
              <a:defRPr sz="2100">
                <a:solidFill>
                  <a:srgbClr val="00C1D5"/>
                </a:solidFill>
                <a:latin typeface="Calibri Light"/>
                <a:ea typeface="Calibri Light"/>
                <a:cs typeface="Calibri Light"/>
                <a:sym typeface="Calibri Light"/>
              </a:defRPr>
            </a:pPr>
            <a:r>
              <a:rPr dirty="0"/>
              <a:t>Yes. Buying a van may help increase the sales for entrepreneurs, but he must also evaluate his repayment ability.</a:t>
            </a:r>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sz="2100" b="1" dirty="0">
                <a:solidFill>
                  <a:srgbClr val="00C1D5"/>
                </a:solidFill>
                <a:latin typeface="Calibri Light"/>
                <a:ea typeface="Calibri Light"/>
                <a:cs typeface="Calibri Light"/>
              </a:rPr>
              <a:t>or</a:t>
            </a:r>
          </a:p>
          <a:p>
            <a:pPr marL="0" indent="0" defTabSz="719965">
              <a:lnSpc>
                <a:spcPts val="2600"/>
              </a:lnSpc>
              <a:spcBef>
                <a:spcPts val="0"/>
              </a:spcBef>
              <a:spcAft>
                <a:spcPts val="600"/>
              </a:spcAft>
              <a:buSzTx/>
              <a:buNone/>
              <a:defRPr sz="2100">
                <a:solidFill>
                  <a:srgbClr val="00C1D5"/>
                </a:solidFill>
                <a:latin typeface="Calibri Light"/>
                <a:ea typeface="Calibri Light"/>
                <a:cs typeface="Calibri Light"/>
                <a:sym typeface="Calibri Light"/>
              </a:defRPr>
            </a:pPr>
            <a:r>
              <a:rPr dirty="0"/>
              <a:t>No. Borrowing will increase the operating costs of his business and he also needs to pay interest for the loan. He can consider renting a van to run the business.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500"/>
                                        <p:tgtEl>
                                          <p:spTgt spid="9">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xEl>
                                              <p:pRg st="3" end="3"/>
                                            </p:txEl>
                                          </p:spTgt>
                                        </p:tgtEl>
                                        <p:attrNameLst>
                                          <p:attrName>style.visibility</p:attrName>
                                        </p:attrNameLst>
                                      </p:cBhvr>
                                      <p:to>
                                        <p:strVal val="visible"/>
                                      </p:to>
                                    </p:set>
                                    <p:animEffect transition="in" filter="fade">
                                      <p:cBhvr>
                                        <p:cTn id="20"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Shape 191"/>
          <p:cNvSpPr>
            <a:spLocks noGrp="1"/>
          </p:cNvSpPr>
          <p:nvPr>
            <p:ph type="sldNum" sz="quarter" idx="4294967295"/>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a:t>
            </a:fld>
            <a:endParaRPr/>
          </a:p>
        </p:txBody>
      </p:sp>
      <p:sp>
        <p:nvSpPr>
          <p:cNvPr id="192" name="Shape 192"/>
          <p:cNvSpPr>
            <a:spLocks noGrp="1"/>
          </p:cNvSpPr>
          <p:nvPr>
            <p:ph type="body" sz="quarter" idx="1"/>
          </p:nvPr>
        </p:nvSpPr>
        <p:spPr>
          <a:xfrm>
            <a:off x="732442" y="692151"/>
            <a:ext cx="7682294" cy="511167"/>
          </a:xfrm>
          <a:prstGeom prst="rect">
            <a:avLst/>
          </a:prstGeom>
        </p:spPr>
        <p:txBody>
          <a:bodyPr/>
          <a:lstStyle>
            <a:lvl1pPr marL="0" indent="0">
              <a:lnSpc>
                <a:spcPts val="3400"/>
              </a:lnSpc>
              <a:buSzTx/>
              <a:buNone/>
              <a:defRPr sz="3300"/>
            </a:lvl1pPr>
          </a:lstStyle>
          <a:p>
            <a:r>
              <a:rPr b="1" dirty="0"/>
              <a:t>Activity 1: Group </a:t>
            </a:r>
            <a:r>
              <a:rPr b="1" dirty="0" smtClean="0"/>
              <a:t>discussion</a:t>
            </a:r>
            <a:r>
              <a:rPr lang="en-HK" b="1" dirty="0" smtClean="0"/>
              <a:t> (Good debt?)</a:t>
            </a:r>
            <a:endParaRPr b="1" dirty="0"/>
          </a:p>
        </p:txBody>
      </p:sp>
      <p:sp>
        <p:nvSpPr>
          <p:cNvPr id="193" name="Shape 193"/>
          <p:cNvSpPr/>
          <p:nvPr/>
        </p:nvSpPr>
        <p:spPr>
          <a:xfrm>
            <a:off x="732368" y="1317618"/>
            <a:ext cx="7679267" cy="580151"/>
          </a:xfrm>
          <a:prstGeom prst="rect">
            <a:avLst/>
          </a:prstGeom>
          <a:ln w="12700">
            <a:miter lim="400000"/>
          </a:ln>
          <a:extLst>
            <a:ext uri="{C572A759-6A51-4108-AA02-DFA0A04FC94B}">
              <ma14:wrappingTextBoxFlag xmlns:ma14="http://schemas.microsoft.com/office/mac/drawingml/2011/main" xmlns="" val="1"/>
            </a:ext>
          </a:extLst>
        </p:spPr>
        <p:txBody>
          <a:bodyPr lIns="60956" tIns="60956" rIns="60956" bIns="60956">
            <a:spAutoFit/>
          </a:bodyPr>
          <a:lstStyle>
            <a:lvl1pPr defTabSz="685800">
              <a:lnSpc>
                <a:spcPct val="90000"/>
              </a:lnSpc>
              <a:spcBef>
                <a:spcPts val="700"/>
              </a:spcBef>
              <a:defRPr sz="3300">
                <a:solidFill>
                  <a:srgbClr val="645F9B"/>
                </a:solidFill>
                <a:latin typeface="Calibri Light"/>
                <a:ea typeface="Calibri Light"/>
                <a:cs typeface="Calibri Light"/>
                <a:sym typeface="Calibri Light"/>
              </a:defRPr>
            </a:lvl1pPr>
          </a:lstStyle>
          <a:p>
            <a:endParaRPr dirty="0"/>
          </a:p>
        </p:txBody>
      </p:sp>
      <p:pic>
        <p:nvPicPr>
          <p:cNvPr id="194" name="image7.jpeg"/>
          <p:cNvPicPr>
            <a:picLocks noChangeAspect="1"/>
          </p:cNvPicPr>
          <p:nvPr/>
        </p:nvPicPr>
        <p:blipFill>
          <a:blip r:embed="rId2">
            <a:extLst/>
          </a:blip>
          <a:stretch>
            <a:fillRect/>
          </a:stretch>
        </p:blipFill>
        <p:spPr>
          <a:xfrm>
            <a:off x="616224" y="1797594"/>
            <a:ext cx="2847529" cy="3211447"/>
          </a:xfrm>
          <a:prstGeom prst="rect">
            <a:avLst/>
          </a:prstGeom>
          <a:ln w="12700">
            <a:miter lim="400000"/>
          </a:ln>
        </p:spPr>
      </p:pic>
      <p:pic>
        <p:nvPicPr>
          <p:cNvPr id="195" name="image8.jpeg"/>
          <p:cNvPicPr>
            <a:picLocks noChangeAspect="1"/>
          </p:cNvPicPr>
          <p:nvPr/>
        </p:nvPicPr>
        <p:blipFill>
          <a:blip r:embed="rId3">
            <a:extLst/>
          </a:blip>
          <a:stretch>
            <a:fillRect/>
          </a:stretch>
        </p:blipFill>
        <p:spPr>
          <a:xfrm>
            <a:off x="616224" y="1244446"/>
            <a:ext cx="745069" cy="1337735"/>
          </a:xfrm>
          <a:prstGeom prst="rect">
            <a:avLst/>
          </a:prstGeom>
          <a:ln w="12700">
            <a:miter lim="400000"/>
          </a:ln>
        </p:spPr>
      </p:pic>
      <p:sp>
        <p:nvSpPr>
          <p:cNvPr id="196" name="Shape 196"/>
          <p:cNvSpPr/>
          <p:nvPr/>
        </p:nvSpPr>
        <p:spPr>
          <a:xfrm>
            <a:off x="2378191" y="1327144"/>
            <a:ext cx="5909620" cy="1255038"/>
          </a:xfrm>
          <a:custGeom>
            <a:avLst/>
            <a:gdLst/>
            <a:ahLst/>
            <a:cxnLst>
              <a:cxn ang="0">
                <a:pos x="wd2" y="hd2"/>
              </a:cxn>
              <a:cxn ang="5400000">
                <a:pos x="wd2" y="hd2"/>
              </a:cxn>
              <a:cxn ang="10800000">
                <a:pos x="wd2" y="hd2"/>
              </a:cxn>
              <a:cxn ang="16200000">
                <a:pos x="wd2" y="hd2"/>
              </a:cxn>
            </a:cxnLst>
            <a:rect l="0" t="0" r="r" b="b"/>
            <a:pathLst>
              <a:path w="21600" h="21600" extrusionOk="0">
                <a:moveTo>
                  <a:pt x="3029" y="3600"/>
                </a:moveTo>
                <a:cubicBezTo>
                  <a:pt x="3029" y="1612"/>
                  <a:pt x="3354" y="0"/>
                  <a:pt x="3755" y="0"/>
                </a:cubicBezTo>
                <a:lnTo>
                  <a:pt x="6124" y="0"/>
                </a:lnTo>
                <a:lnTo>
                  <a:pt x="20874" y="0"/>
                </a:lnTo>
                <a:cubicBezTo>
                  <a:pt x="21275" y="0"/>
                  <a:pt x="21600" y="1612"/>
                  <a:pt x="21600" y="3600"/>
                </a:cubicBezTo>
                <a:lnTo>
                  <a:pt x="21600" y="18000"/>
                </a:lnTo>
                <a:cubicBezTo>
                  <a:pt x="21600" y="19988"/>
                  <a:pt x="21275" y="21600"/>
                  <a:pt x="20874" y="21600"/>
                </a:cubicBezTo>
                <a:lnTo>
                  <a:pt x="3755" y="21600"/>
                </a:lnTo>
                <a:cubicBezTo>
                  <a:pt x="3354" y="21600"/>
                  <a:pt x="3029" y="19988"/>
                  <a:pt x="3029" y="18000"/>
                </a:cubicBezTo>
                <a:lnTo>
                  <a:pt x="3029" y="18000"/>
                </a:lnTo>
                <a:lnTo>
                  <a:pt x="0" y="20255"/>
                </a:lnTo>
                <a:lnTo>
                  <a:pt x="3029" y="12600"/>
                </a:lnTo>
                <a:close/>
              </a:path>
            </a:pathLst>
          </a:custGeom>
          <a:solidFill>
            <a:srgbClr val="003C4B"/>
          </a:solidFill>
          <a:ln w="12700">
            <a:solidFill>
              <a:srgbClr val="002C37"/>
            </a:solidFill>
            <a:miter/>
          </a:ln>
          <a:extLst>
            <a:ext uri="{C572A759-6A51-4108-AA02-DFA0A04FC94B}">
              <ma14:wrappingTextBoxFlag xmlns:ma14="http://schemas.microsoft.com/office/mac/drawingml/2011/main" xmlns="" val="1"/>
            </a:ext>
          </a:extLst>
        </p:spPr>
        <p:txBody>
          <a:bodyPr lIns="45718" tIns="45718" rIns="45718" bIns="45718" anchor="ctr"/>
          <a:lstStyle>
            <a:lvl1pPr>
              <a:defRPr sz="2100">
                <a:latin typeface="Calibri Light"/>
                <a:ea typeface="Calibri Light"/>
                <a:cs typeface="Calibri Light"/>
                <a:sym typeface="Calibri Light"/>
              </a:defRPr>
            </a:lvl1pPr>
          </a:lstStyle>
          <a:p>
            <a:pPr marL="990600"/>
            <a:r>
              <a:rPr lang="en-US" dirty="0" smtClean="0">
                <a:latin typeface="+mj-lt"/>
              </a:rPr>
              <a:t>I </a:t>
            </a:r>
            <a:r>
              <a:rPr dirty="0" smtClean="0">
                <a:latin typeface="+mj-lt"/>
              </a:rPr>
              <a:t>would </a:t>
            </a:r>
            <a:r>
              <a:rPr dirty="0">
                <a:latin typeface="+mj-lt"/>
              </a:rPr>
              <a:t>like to buy a new mobile phone, but my </a:t>
            </a:r>
            <a:r>
              <a:rPr lang="en-US" dirty="0" smtClean="0">
                <a:latin typeface="+mj-lt"/>
              </a:rPr>
              <a:t>pa</a:t>
            </a:r>
            <a:r>
              <a:rPr dirty="0" smtClean="0">
                <a:latin typeface="+mj-lt"/>
              </a:rPr>
              <a:t>rents do </a:t>
            </a:r>
            <a:r>
              <a:rPr dirty="0">
                <a:latin typeface="+mj-lt"/>
              </a:rPr>
              <a:t>not give me enough pocket money</a:t>
            </a:r>
            <a:r>
              <a:rPr dirty="0" smtClean="0">
                <a:latin typeface="+mj-lt"/>
              </a:rPr>
              <a:t>.</a:t>
            </a:r>
            <a:r>
              <a:rPr lang="en-US" dirty="0" smtClean="0">
                <a:latin typeface="+mj-lt"/>
              </a:rPr>
              <a:t> </a:t>
            </a:r>
            <a:r>
              <a:rPr dirty="0" smtClean="0">
                <a:latin typeface="+mj-lt"/>
              </a:rPr>
              <a:t>I </a:t>
            </a:r>
            <a:r>
              <a:rPr dirty="0">
                <a:latin typeface="+mj-lt"/>
              </a:rPr>
              <a:t>intend to borrow money to buy it.</a:t>
            </a:r>
          </a:p>
        </p:txBody>
      </p:sp>
      <p:sp>
        <p:nvSpPr>
          <p:cNvPr id="8" name="Shape 198"/>
          <p:cNvSpPr>
            <a:spLocks noGrp="1"/>
          </p:cNvSpPr>
          <p:nvPr>
            <p:ph type="body" idx="1"/>
          </p:nvPr>
        </p:nvSpPr>
        <p:spPr>
          <a:xfrm>
            <a:off x="3266017" y="2705983"/>
            <a:ext cx="5021794" cy="2608967"/>
          </a:xfrm>
          <a:prstGeom prst="rect">
            <a:avLst/>
          </a:prstGeom>
        </p:spPr>
        <p:txBody>
          <a:bodyPr>
            <a:normAutofit/>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Should we borrow money in this situation?</a:t>
            </a:r>
          </a:p>
          <a:p>
            <a:pPr marL="0" indent="0" defTabSz="719965">
              <a:lnSpc>
                <a:spcPts val="2600"/>
              </a:lnSpc>
              <a:spcBef>
                <a:spcPts val="0"/>
              </a:spcBef>
              <a:spcAft>
                <a:spcPts val="600"/>
              </a:spcAft>
              <a:buSzTx/>
              <a:buNone/>
              <a:defRPr sz="2100">
                <a:solidFill>
                  <a:srgbClr val="00C1D5"/>
                </a:solidFill>
                <a:latin typeface="Calibri Light"/>
                <a:ea typeface="Calibri Light"/>
                <a:cs typeface="Calibri Light"/>
                <a:sym typeface="Calibri Light"/>
              </a:defRPr>
            </a:pPr>
            <a:r>
              <a:rPr dirty="0"/>
              <a:t>No. Borrowing money to buy consumer goods that are “wants” instead of “needs</a:t>
            </a:r>
            <a:r>
              <a:rPr dirty="0" smtClean="0"/>
              <a:t>”</a:t>
            </a:r>
            <a:r>
              <a:rPr lang="en-US" dirty="0" smtClean="0"/>
              <a:t> </a:t>
            </a:r>
            <a:r>
              <a:rPr dirty="0" smtClean="0"/>
              <a:t>will </a:t>
            </a:r>
            <a:r>
              <a:rPr dirty="0"/>
              <a:t>lead to an increase in debt, and even result in overspending and a reduction of wealth.</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theme/theme1.xml><?xml version="1.0" encoding="utf-8"?>
<a:theme xmlns:a="http://schemas.openxmlformats.org/drawingml/2006/main" name="Office Theme">
  <a:themeElements>
    <a:clrScheme name="Office Theme">
      <a:dk1>
        <a:srgbClr val="FFFFFF"/>
      </a:dk1>
      <a:lt1>
        <a:srgbClr val="FFFFFF"/>
      </a:lt1>
      <a:dk2>
        <a:srgbClr val="A7A7A7"/>
      </a:dk2>
      <a:lt2>
        <a:srgbClr val="535353"/>
      </a:lt2>
      <a:accent1>
        <a:srgbClr val="414141"/>
      </a:accent1>
      <a:accent2>
        <a:srgbClr val="635E9B"/>
      </a:accent2>
      <a:accent3>
        <a:srgbClr val="F48B3B"/>
      </a:accent3>
      <a:accent4>
        <a:srgbClr val="242424"/>
      </a:accent4>
      <a:accent5>
        <a:srgbClr val="373557"/>
      </a:accent5>
      <a:accent6>
        <a:srgbClr val="894E21"/>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45F9B"/>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14141"/>
      </a:accent1>
      <a:accent2>
        <a:srgbClr val="635E9B"/>
      </a:accent2>
      <a:accent3>
        <a:srgbClr val="F48B3B"/>
      </a:accent3>
      <a:accent4>
        <a:srgbClr val="242424"/>
      </a:accent4>
      <a:accent5>
        <a:srgbClr val="373557"/>
      </a:accent5>
      <a:accent6>
        <a:srgbClr val="894E21"/>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45F9B"/>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822</TotalTime>
  <Words>2119</Words>
  <Application>Microsoft Office PowerPoint</Application>
  <PresentationFormat>如螢幕大小 (4:3)</PresentationFormat>
  <Paragraphs>179</Paragraphs>
  <Slides>28</Slides>
  <Notes>1</Notes>
  <HiddenSlides>0</HiddenSlides>
  <MMClips>0</MMClips>
  <ScaleCrop>false</ScaleCrop>
  <HeadingPairs>
    <vt:vector size="4" baseType="variant">
      <vt:variant>
        <vt:lpstr>佈景主題</vt:lpstr>
      </vt:variant>
      <vt:variant>
        <vt:i4>1</vt:i4>
      </vt:variant>
      <vt:variant>
        <vt:lpstr>投影片標題</vt:lpstr>
      </vt:variant>
      <vt:variant>
        <vt:i4>28</vt:i4>
      </vt:variant>
    </vt:vector>
  </HeadingPairs>
  <TitlesOfParts>
    <vt:vector size="29" baseType="lpstr">
      <vt:lpstr>Office Theme</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user</dc:creator>
  <cp:lastModifiedBy>user</cp:lastModifiedBy>
  <cp:revision>75</cp:revision>
  <dcterms:modified xsi:type="dcterms:W3CDTF">2019-09-26T10:46:59Z</dcterms:modified>
</cp:coreProperties>
</file>